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8"/>
  </p:notesMasterIdLst>
  <p:handoutMasterIdLst>
    <p:handoutMasterId r:id="rId49"/>
  </p:handoutMasterIdLst>
  <p:sldIdLst>
    <p:sldId id="256" r:id="rId5"/>
    <p:sldId id="290" r:id="rId6"/>
    <p:sldId id="313" r:id="rId7"/>
    <p:sldId id="314" r:id="rId8"/>
    <p:sldId id="315" r:id="rId9"/>
    <p:sldId id="316" r:id="rId10"/>
    <p:sldId id="317" r:id="rId11"/>
    <p:sldId id="318" r:id="rId12"/>
    <p:sldId id="294" r:id="rId13"/>
    <p:sldId id="319" r:id="rId14"/>
    <p:sldId id="320" r:id="rId15"/>
    <p:sldId id="321" r:id="rId16"/>
    <p:sldId id="322" r:id="rId17"/>
    <p:sldId id="323" r:id="rId18"/>
    <p:sldId id="324" r:id="rId19"/>
    <p:sldId id="325" r:id="rId20"/>
    <p:sldId id="289" r:id="rId21"/>
    <p:sldId id="286" r:id="rId22"/>
    <p:sldId id="287" r:id="rId23"/>
    <p:sldId id="274" r:id="rId24"/>
    <p:sldId id="283" r:id="rId25"/>
    <p:sldId id="284" r:id="rId26"/>
    <p:sldId id="288" r:id="rId27"/>
    <p:sldId id="312" r:id="rId28"/>
    <p:sldId id="291" r:id="rId29"/>
    <p:sldId id="292" r:id="rId30"/>
    <p:sldId id="293" r:id="rId31"/>
    <p:sldId id="295" r:id="rId32"/>
    <p:sldId id="296" r:id="rId33"/>
    <p:sldId id="297" r:id="rId34"/>
    <p:sldId id="298" r:id="rId35"/>
    <p:sldId id="308" r:id="rId36"/>
    <p:sldId id="309" r:id="rId37"/>
    <p:sldId id="310" r:id="rId38"/>
    <p:sldId id="299" r:id="rId39"/>
    <p:sldId id="300" r:id="rId40"/>
    <p:sldId id="301" r:id="rId41"/>
    <p:sldId id="302" r:id="rId42"/>
    <p:sldId id="303" r:id="rId43"/>
    <p:sldId id="304" r:id="rId44"/>
    <p:sldId id="311" r:id="rId45"/>
    <p:sldId id="305" r:id="rId46"/>
    <p:sldId id="307" r:id="rId47"/>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ECD5FFF-0051-174D-9E2B-86AC9FD96D3D}">
          <p14:sldIdLst>
            <p14:sldId id="256"/>
            <p14:sldId id="290"/>
            <p14:sldId id="313"/>
            <p14:sldId id="314"/>
            <p14:sldId id="315"/>
            <p14:sldId id="316"/>
            <p14:sldId id="317"/>
            <p14:sldId id="318"/>
            <p14:sldId id="294"/>
            <p14:sldId id="319"/>
            <p14:sldId id="320"/>
            <p14:sldId id="321"/>
            <p14:sldId id="322"/>
            <p14:sldId id="323"/>
            <p14:sldId id="324"/>
            <p14:sldId id="325"/>
            <p14:sldId id="289"/>
            <p14:sldId id="286"/>
            <p14:sldId id="287"/>
            <p14:sldId id="274"/>
            <p14:sldId id="283"/>
            <p14:sldId id="284"/>
            <p14:sldId id="288"/>
            <p14:sldId id="312"/>
            <p14:sldId id="291"/>
            <p14:sldId id="292"/>
            <p14:sldId id="293"/>
            <p14:sldId id="295"/>
            <p14:sldId id="296"/>
            <p14:sldId id="297"/>
            <p14:sldId id="298"/>
            <p14:sldId id="308"/>
            <p14:sldId id="309"/>
            <p14:sldId id="310"/>
            <p14:sldId id="299"/>
            <p14:sldId id="300"/>
            <p14:sldId id="301"/>
            <p14:sldId id="302"/>
            <p14:sldId id="303"/>
            <p14:sldId id="304"/>
            <p14:sldId id="311"/>
            <p14:sldId id="305"/>
            <p14:sldId id="307"/>
          </p14:sldIdLst>
        </p14:section>
        <p14:section name="Backup" id="{9F4E628C-3209-E543-9FEA-1EB3995E35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003F"/>
    <a:srgbClr val="310060"/>
    <a:srgbClr val="2E005A"/>
    <a:srgbClr val="360069"/>
    <a:srgbClr val="FFC703"/>
    <a:srgbClr val="1B0035"/>
    <a:srgbClr val="7F7F7E"/>
    <a:srgbClr val="7F7F7F"/>
    <a:srgbClr val="BFBFBF"/>
    <a:srgbClr val="98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kkehard Schmider" userId="S::ekkehard.schmider@maibornwolff.de::e4762a69-a718-40f5-9fc5-b102835a90c5" providerId="AD" clId="Web-{AB0F8E4C-65BF-4BA8-B93B-75F05798DB6C}"/>
    <pc:docChg chg="modSld">
      <pc:chgData name="Ekkehard Schmider" userId="S::ekkehard.schmider@maibornwolff.de::e4762a69-a718-40f5-9fc5-b102835a90c5" providerId="AD" clId="Web-{AB0F8E4C-65BF-4BA8-B93B-75F05798DB6C}" dt="2019-04-17T07:03:43.271" v="68" actId="20577"/>
      <pc:docMkLst>
        <pc:docMk/>
      </pc:docMkLst>
      <pc:sldChg chg="modSp">
        <pc:chgData name="Ekkehard Schmider" userId="S::ekkehard.schmider@maibornwolff.de::e4762a69-a718-40f5-9fc5-b102835a90c5" providerId="AD" clId="Web-{AB0F8E4C-65BF-4BA8-B93B-75F05798DB6C}" dt="2019-04-17T06:59:31.381" v="36" actId="20577"/>
        <pc:sldMkLst>
          <pc:docMk/>
          <pc:sldMk cId="3490493457" sldId="256"/>
        </pc:sldMkLst>
        <pc:spChg chg="mod">
          <ac:chgData name="Ekkehard Schmider" userId="S::ekkehard.schmider@maibornwolff.de::e4762a69-a718-40f5-9fc5-b102835a90c5" providerId="AD" clId="Web-{AB0F8E4C-65BF-4BA8-B93B-75F05798DB6C}" dt="2019-04-17T06:59:31.381" v="36" actId="20577"/>
          <ac:spMkLst>
            <pc:docMk/>
            <pc:sldMk cId="3490493457" sldId="256"/>
            <ac:spMk id="28" creationId="{41E133B0-F1CA-B148-910E-10C31D10A8F2}"/>
          </ac:spMkLst>
        </pc:spChg>
      </pc:sldChg>
      <pc:sldChg chg="modSp">
        <pc:chgData name="Ekkehard Schmider" userId="S::ekkehard.schmider@maibornwolff.de::e4762a69-a718-40f5-9fc5-b102835a90c5" providerId="AD" clId="Web-{AB0F8E4C-65BF-4BA8-B93B-75F05798DB6C}" dt="2019-04-17T07:03:43.271" v="68" actId="20577"/>
        <pc:sldMkLst>
          <pc:docMk/>
          <pc:sldMk cId="1740071887" sldId="288"/>
        </pc:sldMkLst>
        <pc:spChg chg="mod">
          <ac:chgData name="Ekkehard Schmider" userId="S::ekkehard.schmider@maibornwolff.de::e4762a69-a718-40f5-9fc5-b102835a90c5" providerId="AD" clId="Web-{AB0F8E4C-65BF-4BA8-B93B-75F05798DB6C}" dt="2019-04-17T07:03:43.271" v="68" actId="20577"/>
          <ac:spMkLst>
            <pc:docMk/>
            <pc:sldMk cId="1740071887" sldId="288"/>
            <ac:spMk id="2" creationId="{80998646-DF63-0C4A-98AC-D002BA0030E1}"/>
          </ac:spMkLst>
        </pc:spChg>
      </pc:sldChg>
      <pc:sldChg chg="modSp">
        <pc:chgData name="Ekkehard Schmider" userId="S::ekkehard.schmider@maibornwolff.de::e4762a69-a718-40f5-9fc5-b102835a90c5" providerId="AD" clId="Web-{AB0F8E4C-65BF-4BA8-B93B-75F05798DB6C}" dt="2019-04-17T06:59:46.287" v="40" actId="20577"/>
        <pc:sldMkLst>
          <pc:docMk/>
          <pc:sldMk cId="1197227654" sldId="290"/>
        </pc:sldMkLst>
        <pc:spChg chg="mod">
          <ac:chgData name="Ekkehard Schmider" userId="S::ekkehard.schmider@maibornwolff.de::e4762a69-a718-40f5-9fc5-b102835a90c5" providerId="AD" clId="Web-{AB0F8E4C-65BF-4BA8-B93B-75F05798DB6C}" dt="2019-04-17T06:59:46.287" v="40" actId="20577"/>
          <ac:spMkLst>
            <pc:docMk/>
            <pc:sldMk cId="1197227654" sldId="290"/>
            <ac:spMk id="4" creationId="{87C6D696-4E66-9847-B978-74E3322E33FD}"/>
          </ac:spMkLst>
        </pc:spChg>
      </pc:sldChg>
      <pc:sldChg chg="modSp">
        <pc:chgData name="Ekkehard Schmider" userId="S::ekkehard.schmider@maibornwolff.de::e4762a69-a718-40f5-9fc5-b102835a90c5" providerId="AD" clId="Web-{AB0F8E4C-65BF-4BA8-B93B-75F05798DB6C}" dt="2019-04-17T07:01:52.896" v="50" actId="20577"/>
        <pc:sldMkLst>
          <pc:docMk/>
          <pc:sldMk cId="1426157165" sldId="296"/>
        </pc:sldMkLst>
        <pc:spChg chg="mod">
          <ac:chgData name="Ekkehard Schmider" userId="S::ekkehard.schmider@maibornwolff.de::e4762a69-a718-40f5-9fc5-b102835a90c5" providerId="AD" clId="Web-{AB0F8E4C-65BF-4BA8-B93B-75F05798DB6C}" dt="2019-04-17T07:01:52.896" v="50" actId="20577"/>
          <ac:spMkLst>
            <pc:docMk/>
            <pc:sldMk cId="1426157165" sldId="296"/>
            <ac:spMk id="73" creationId="{995B426D-14E4-EE48-A002-8813BBE14DB1}"/>
          </ac:spMkLst>
        </pc:spChg>
      </pc:sldChg>
      <pc:sldChg chg="modSp">
        <pc:chgData name="Ekkehard Schmider" userId="S::ekkehard.schmider@maibornwolff.de::e4762a69-a718-40f5-9fc5-b102835a90c5" providerId="AD" clId="Web-{AB0F8E4C-65BF-4BA8-B93B-75F05798DB6C}" dt="2019-04-17T07:02:28.881" v="60" actId="20577"/>
        <pc:sldMkLst>
          <pc:docMk/>
          <pc:sldMk cId="4219299070" sldId="298"/>
        </pc:sldMkLst>
        <pc:spChg chg="mod">
          <ac:chgData name="Ekkehard Schmider" userId="S::ekkehard.schmider@maibornwolff.de::e4762a69-a718-40f5-9fc5-b102835a90c5" providerId="AD" clId="Web-{AB0F8E4C-65BF-4BA8-B93B-75F05798DB6C}" dt="2019-04-17T07:02:28.881" v="60" actId="20577"/>
          <ac:spMkLst>
            <pc:docMk/>
            <pc:sldMk cId="4219299070" sldId="298"/>
            <ac:spMk id="8" creationId="{D3395D4D-B6CD-A840-AF45-99B751B7CA33}"/>
          </ac:spMkLst>
        </pc:spChg>
      </pc:sldChg>
      <pc:sldChg chg="modSp">
        <pc:chgData name="Ekkehard Schmider" userId="S::ekkehard.schmider@maibornwolff.de::e4762a69-a718-40f5-9fc5-b102835a90c5" providerId="AD" clId="Web-{AB0F8E4C-65BF-4BA8-B93B-75F05798DB6C}" dt="2019-04-17T07:02:48.865" v="61" actId="1076"/>
        <pc:sldMkLst>
          <pc:docMk/>
          <pc:sldMk cId="2797575897" sldId="299"/>
        </pc:sldMkLst>
        <pc:spChg chg="mod">
          <ac:chgData name="Ekkehard Schmider" userId="S::ekkehard.schmider@maibornwolff.de::e4762a69-a718-40f5-9fc5-b102835a90c5" providerId="AD" clId="Web-{AB0F8E4C-65BF-4BA8-B93B-75F05798DB6C}" dt="2019-04-17T07:02:48.865" v="61" actId="1076"/>
          <ac:spMkLst>
            <pc:docMk/>
            <pc:sldMk cId="2797575897" sldId="299"/>
            <ac:spMk id="96" creationId="{2E4FC308-3D27-4B49-970C-B8FFC95312FF}"/>
          </ac:spMkLst>
        </pc:spChg>
      </pc:sldChg>
      <pc:sldChg chg="modSp">
        <pc:chgData name="Ekkehard Schmider" userId="S::ekkehard.schmider@maibornwolff.de::e4762a69-a718-40f5-9fc5-b102835a90c5" providerId="AD" clId="Web-{AB0F8E4C-65BF-4BA8-B93B-75F05798DB6C}" dt="2019-04-17T07:03:03.787" v="63" actId="20577"/>
        <pc:sldMkLst>
          <pc:docMk/>
          <pc:sldMk cId="1636117864" sldId="301"/>
        </pc:sldMkLst>
        <pc:spChg chg="mod">
          <ac:chgData name="Ekkehard Schmider" userId="S::ekkehard.schmider@maibornwolff.de::e4762a69-a718-40f5-9fc5-b102835a90c5" providerId="AD" clId="Web-{AB0F8E4C-65BF-4BA8-B93B-75F05798DB6C}" dt="2019-04-17T07:03:03.787" v="63" actId="20577"/>
          <ac:spMkLst>
            <pc:docMk/>
            <pc:sldMk cId="1636117864" sldId="301"/>
            <ac:spMk id="15" creationId="{3D078DC8-3815-1342-8BA0-BBAAF0A4918E}"/>
          </ac:spMkLst>
        </pc:spChg>
      </pc:sldChg>
      <pc:sldChg chg="modSp">
        <pc:chgData name="Ekkehard Schmider" userId="S::ekkehard.schmider@maibornwolff.de::e4762a69-a718-40f5-9fc5-b102835a90c5" providerId="AD" clId="Web-{AB0F8E4C-65BF-4BA8-B93B-75F05798DB6C}" dt="2019-04-17T07:03:19.224" v="66" actId="20577"/>
        <pc:sldMkLst>
          <pc:docMk/>
          <pc:sldMk cId="920273324" sldId="311"/>
        </pc:sldMkLst>
        <pc:spChg chg="mod">
          <ac:chgData name="Ekkehard Schmider" userId="S::ekkehard.schmider@maibornwolff.de::e4762a69-a718-40f5-9fc5-b102835a90c5" providerId="AD" clId="Web-{AB0F8E4C-65BF-4BA8-B93B-75F05798DB6C}" dt="2019-04-17T07:03:19.224" v="66" actId="20577"/>
          <ac:spMkLst>
            <pc:docMk/>
            <pc:sldMk cId="920273324" sldId="311"/>
            <ac:spMk id="15" creationId="{3D078DC8-3815-1342-8BA0-BBAAF0A4918E}"/>
          </ac:spMkLst>
        </pc:spChg>
      </pc:sldChg>
      <pc:sldChg chg="delSp">
        <pc:chgData name="Ekkehard Schmider" userId="S::ekkehard.schmider@maibornwolff.de::e4762a69-a718-40f5-9fc5-b102835a90c5" providerId="AD" clId="Web-{AB0F8E4C-65BF-4BA8-B93B-75F05798DB6C}" dt="2019-04-17T07:00:11.084" v="43"/>
        <pc:sldMkLst>
          <pc:docMk/>
          <pc:sldMk cId="4147798415" sldId="313"/>
        </pc:sldMkLst>
        <pc:spChg chg="del">
          <ac:chgData name="Ekkehard Schmider" userId="S::ekkehard.schmider@maibornwolff.de::e4762a69-a718-40f5-9fc5-b102835a90c5" providerId="AD" clId="Web-{AB0F8E4C-65BF-4BA8-B93B-75F05798DB6C}" dt="2019-04-17T07:00:11.084" v="43"/>
          <ac:spMkLst>
            <pc:docMk/>
            <pc:sldMk cId="4147798415" sldId="313"/>
            <ac:spMk id="28" creationId="{41E133B0-F1CA-B148-910E-10C31D10A8F2}"/>
          </ac:spMkLst>
        </pc:spChg>
      </pc:sldChg>
      <pc:sldChg chg="delSp">
        <pc:chgData name="Ekkehard Schmider" userId="S::ekkehard.schmider@maibornwolff.de::e4762a69-a718-40f5-9fc5-b102835a90c5" providerId="AD" clId="Web-{AB0F8E4C-65BF-4BA8-B93B-75F05798DB6C}" dt="2019-04-17T07:00:55.709" v="44"/>
        <pc:sldMkLst>
          <pc:docMk/>
          <pc:sldMk cId="2169588187" sldId="325"/>
        </pc:sldMkLst>
        <pc:spChg chg="del">
          <ac:chgData name="Ekkehard Schmider" userId="S::ekkehard.schmider@maibornwolff.de::e4762a69-a718-40f5-9fc5-b102835a90c5" providerId="AD" clId="Web-{AB0F8E4C-65BF-4BA8-B93B-75F05798DB6C}" dt="2019-04-17T07:00:55.709" v="44"/>
          <ac:spMkLst>
            <pc:docMk/>
            <pc:sldMk cId="2169588187" sldId="325"/>
            <ac:spMk id="28" creationId="{41E133B0-F1CA-B148-910E-10C31D10A8F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D100836-8961-4D4F-8D0C-67A1A180D29A}"/>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89905BF-D6CC-704F-863F-44D622E18EA9}"/>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BA81518-A137-5E4B-8325-62F65BDDCCE1}" type="datetimeFigureOut">
              <a:rPr lang="de-DE" smtClean="0"/>
              <a:t>17.04.2019</a:t>
            </a:fld>
            <a:endParaRPr lang="de-DE"/>
          </a:p>
        </p:txBody>
      </p:sp>
      <p:sp>
        <p:nvSpPr>
          <p:cNvPr id="4" name="Fußzeilenplatzhalter 3">
            <a:extLst>
              <a:ext uri="{FF2B5EF4-FFF2-40B4-BE49-F238E27FC236}">
                <a16:creationId xmlns:a16="http://schemas.microsoft.com/office/drawing/2014/main" id="{9F0FDE04-C1EE-A84D-913C-0201B01C3C99}"/>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E30CF84F-CC3E-F646-915D-7260144E62D3}"/>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419DB33-0360-2D43-8BAA-AEAF45E9FB67}" type="slidenum">
              <a:rPr lang="de-DE" smtClean="0"/>
              <a:t>‹#›</a:t>
            </a:fld>
            <a:endParaRPr lang="de-DE"/>
          </a:p>
        </p:txBody>
      </p:sp>
    </p:spTree>
    <p:extLst>
      <p:ext uri="{BB962C8B-B14F-4D97-AF65-F5344CB8AC3E}">
        <p14:creationId xmlns:p14="http://schemas.microsoft.com/office/powerpoint/2010/main" val="1862087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CDAB3AC-2199-6345-AFBA-45F2E68E603F}" type="datetimeFigureOut">
              <a:rPr lang="de-DE" smtClean="0"/>
              <a:t>17.04.2019</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3B9461E-DD6C-1A43-B12D-8A7AFF403549}" type="slidenum">
              <a:rPr lang="de-DE" smtClean="0"/>
              <a:t>‹#›</a:t>
            </a:fld>
            <a:endParaRPr lang="de-DE"/>
          </a:p>
        </p:txBody>
      </p:sp>
    </p:spTree>
    <p:extLst>
      <p:ext uri="{BB962C8B-B14F-4D97-AF65-F5344CB8AC3E}">
        <p14:creationId xmlns:p14="http://schemas.microsoft.com/office/powerpoint/2010/main" val="580847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1</a:t>
            </a:fld>
            <a:endParaRPr lang="de-DE"/>
          </a:p>
        </p:txBody>
      </p:sp>
    </p:spTree>
    <p:extLst>
      <p:ext uri="{BB962C8B-B14F-4D97-AF65-F5344CB8AC3E}">
        <p14:creationId xmlns:p14="http://schemas.microsoft.com/office/powerpoint/2010/main" val="417668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r>
              <a:rPr lang="de-DE"/>
              <a:t>Und das bringt uns zu einem großen Vorteil von Cloud-Lösungen aus Business-Sicht.</a:t>
            </a:r>
          </a:p>
          <a:p>
            <a:endParaRPr lang="de-DE"/>
          </a:p>
          <a:p>
            <a:r>
              <a:rPr lang="de-DE"/>
              <a:t>Seine Software auf die Cloud auszurichten erlaubt es schnell neue Ideen und Geschäftsmodelle und bei vertretbarem Risiko auszuprobieren.</a:t>
            </a:r>
          </a:p>
          <a:p>
            <a:r>
              <a:rPr lang="de-DE"/>
              <a:t>Die Cloud liefert damit die technische </a:t>
            </a:r>
            <a:r>
              <a:rPr lang="de-DE" err="1"/>
              <a:t>Untrfütterung</a:t>
            </a:r>
            <a:r>
              <a:rPr lang="de-DE"/>
              <a:t> für Themen wie Lean Software Development oder MVPs:</a:t>
            </a:r>
          </a:p>
          <a:p>
            <a:endParaRPr lang="de-DE"/>
          </a:p>
          <a:p>
            <a:r>
              <a:rPr lang="de-DE"/>
              <a:t>Ich habe eine Idee, die setzte ich um und wenn die trägt dann super ... und wenn nicht, dann entsteht mir daraus zumindest kein laufender Schmerz.</a:t>
            </a:r>
          </a:p>
          <a:p>
            <a:r>
              <a:rPr lang="de-DE"/>
              <a:t>Ich kann auch auf Marktsituationen und Anforderungen schnell reagieren, weil ich in der Lage bin schnell neue Software zu bauen.</a:t>
            </a:r>
          </a:p>
          <a:p>
            <a:endParaRPr lang="de-DE"/>
          </a:p>
          <a:p>
            <a:r>
              <a:rPr lang="de-DE"/>
              <a:t>Wenn man das einmal konsequent weiterdenkt kommt man an einen sehr spannend Punkt:</a:t>
            </a:r>
          </a:p>
          <a:p>
            <a:r>
              <a:rPr lang="de-DE"/>
              <a:t>Man kann anfangen Software, Code und Features tatsächlich in Euros zu bewerten: Wie viele kostet mich dieses oder jenes Feature wenn es benutzt wird und wieviel verdient es mir?</a:t>
            </a:r>
          </a:p>
          <a:p>
            <a:r>
              <a:rPr lang="de-DE"/>
              <a:t>Simon </a:t>
            </a:r>
            <a:r>
              <a:rPr lang="de-DE" err="1"/>
              <a:t>Wardley</a:t>
            </a:r>
            <a:r>
              <a:rPr lang="de-DE"/>
              <a:t> – ehemaliger CEO von Ubuntu– spricht hier „</a:t>
            </a:r>
            <a:r>
              <a:rPr lang="de-DE" err="1"/>
              <a:t>worth</a:t>
            </a:r>
            <a:r>
              <a:rPr lang="de-DE"/>
              <a:t> </a:t>
            </a:r>
            <a:r>
              <a:rPr lang="de-DE" err="1"/>
              <a:t>based</a:t>
            </a:r>
            <a:r>
              <a:rPr lang="de-DE"/>
              <a:t> </a:t>
            </a:r>
            <a:r>
              <a:rPr lang="de-DE" err="1"/>
              <a:t>development</a:t>
            </a:r>
            <a:r>
              <a:rPr lang="de-DE"/>
              <a:t>“ wenn ich </a:t>
            </a:r>
            <a:r>
              <a:rPr lang="de-DE" err="1"/>
              <a:t>revenue</a:t>
            </a:r>
            <a:r>
              <a:rPr lang="de-DE"/>
              <a:t> und kosten meiner Software faktisch messbar machen kann.</a:t>
            </a:r>
          </a:p>
        </p:txBody>
      </p:sp>
      <p:sp>
        <p:nvSpPr>
          <p:cNvPr id="4" name="Foliennummernplatzhalter 3"/>
          <p:cNvSpPr>
            <a:spLocks noGrp="1"/>
          </p:cNvSpPr>
          <p:nvPr>
            <p:ph type="sldNum" sz="quarter" idx="5"/>
          </p:nvPr>
        </p:nvSpPr>
        <p:spPr/>
        <p:txBody>
          <a:bodyPr/>
          <a:lstStyle/>
          <a:p>
            <a:fld id="{93B9461E-DD6C-1A43-B12D-8A7AFF403549}" type="slidenum">
              <a:rPr lang="de-DE" smtClean="0"/>
              <a:t>10</a:t>
            </a:fld>
            <a:endParaRPr lang="de-DE"/>
          </a:p>
        </p:txBody>
      </p:sp>
    </p:spTree>
    <p:extLst>
      <p:ext uri="{BB962C8B-B14F-4D97-AF65-F5344CB8AC3E}">
        <p14:creationId xmlns:p14="http://schemas.microsoft.com/office/powerpoint/2010/main" val="840654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Jetzt wissen wir glaube ich alle, dass wir wenig im Leben geschenkt bekommen und auch wenn ich mich voll auf die Cloud einlassen will ist das nicht anders.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Ich muss zum Beispiel meine Software Architektur anders denken, wenn ich etwa massiv auf Services setzen will. Das probieren wir heute im </a:t>
            </a:r>
            <a:r>
              <a:rPr lang="de-DE" err="1"/>
              <a:t>HandsOn</a:t>
            </a:r>
            <a:r>
              <a:rPr lang="de-DE"/>
              <a:t> einmal aus.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Aber noch was anderes: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Wenn ich massiv Infrastruktur an einen Dritten gebe dann habe ich die halt nicht mehr selber in der Hand – auch wenn die Hochverfügbar ist, werden z.B. Wartungsfenster nicht mehr von mir bestimmt.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Gehen wir mal davon aus ich baue eine Cloud-Anwendung, ich habe ein abgestimmtes Business-Modell und meine Software ist erfolgreich.</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Die Software ist beliebt, ich verdiene Geld, Amazon verdient Geld alles eitel Sonnenschein.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11</a:t>
            </a:fld>
            <a:endParaRPr lang="de-DE"/>
          </a:p>
        </p:txBody>
      </p:sp>
    </p:spTree>
    <p:extLst>
      <p:ext uri="{BB962C8B-B14F-4D97-AF65-F5344CB8AC3E}">
        <p14:creationId xmlns:p14="http://schemas.microsoft.com/office/powerpoint/2010/main" val="321617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r>
              <a:rPr lang="de-DE"/>
              <a:t>Und dann ist AWS plötzlich down – und meine Anwendung ist weg, vielleicht für Stunden.</a:t>
            </a:r>
          </a:p>
          <a:p>
            <a:r>
              <a:rPr lang="de-DE"/>
              <a:t>Die Sonne scheint nicht mehr, Gewitterwolken ziehen auf, Mein Revenue kommt ins schlingern.</a:t>
            </a:r>
          </a:p>
          <a:p>
            <a:endParaRPr lang="de-DE"/>
          </a:p>
          <a:p>
            <a:r>
              <a:rPr lang="de-DE"/>
              <a:t>Wie bereite ich mich darauf vor?</a:t>
            </a:r>
          </a:p>
        </p:txBody>
      </p:sp>
      <p:sp>
        <p:nvSpPr>
          <p:cNvPr id="4" name="Foliennummernplatzhalter 3"/>
          <p:cNvSpPr>
            <a:spLocks noGrp="1"/>
          </p:cNvSpPr>
          <p:nvPr>
            <p:ph type="sldNum" sz="quarter" idx="5"/>
          </p:nvPr>
        </p:nvSpPr>
        <p:spPr/>
        <p:txBody>
          <a:bodyPr/>
          <a:lstStyle/>
          <a:p>
            <a:fld id="{93B9461E-DD6C-1A43-B12D-8A7AFF403549}" type="slidenum">
              <a:rPr lang="de-DE" smtClean="0"/>
              <a:t>12</a:t>
            </a:fld>
            <a:endParaRPr lang="de-DE"/>
          </a:p>
        </p:txBody>
      </p:sp>
    </p:spTree>
    <p:extLst>
      <p:ext uri="{BB962C8B-B14F-4D97-AF65-F5344CB8AC3E}">
        <p14:creationId xmlns:p14="http://schemas.microsoft.com/office/powerpoint/2010/main" val="3019294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2011 war AWS Nordamerika down ... und hat eine Reihe großer Webseiten mit sehr guten Infrastrukturen einfach mitgerissen, zum Beispiel </a:t>
            </a:r>
            <a:r>
              <a:rPr lang="de-DE" err="1"/>
              <a:t>reddit</a:t>
            </a:r>
            <a:r>
              <a:rPr lang="de-DE"/>
              <a:t> oder </a:t>
            </a:r>
            <a:r>
              <a:rPr lang="de-DE" err="1"/>
              <a:t>Quora</a:t>
            </a:r>
            <a:r>
              <a:rPr lang="de-DE"/>
              <a:t>.</a:t>
            </a:r>
          </a:p>
          <a:p>
            <a:endParaRPr lang="de-DE"/>
          </a:p>
          <a:p>
            <a:endParaRPr lang="de-DE"/>
          </a:p>
          <a:p>
            <a:r>
              <a:rPr lang="de-DE"/>
              <a:t>Der Stream-</a:t>
            </a:r>
            <a:r>
              <a:rPr lang="de-DE" err="1"/>
              <a:t>Servic</a:t>
            </a:r>
            <a:r>
              <a:rPr lang="de-DE"/>
              <a:t> </a:t>
            </a:r>
            <a:r>
              <a:rPr lang="de-DE" err="1"/>
              <a:t>Netflix</a:t>
            </a:r>
            <a:r>
              <a:rPr lang="de-DE"/>
              <a:t> aber war davon relativ </a:t>
            </a:r>
            <a:r>
              <a:rPr lang="de-DE" err="1"/>
              <a:t>unbeindruckt</a:t>
            </a:r>
            <a:r>
              <a:rPr lang="de-DE"/>
              <a:t> und lief für Kunden scheinbar einfach weiter.</a:t>
            </a:r>
          </a:p>
          <a:p>
            <a:r>
              <a:rPr lang="de-DE" err="1"/>
              <a:t>Netflix</a:t>
            </a:r>
            <a:r>
              <a:rPr lang="de-DE"/>
              <a:t> hat seine Software darauf vorbereitet, dass die Cloud-Infrastruktur auch einmal nicht(!) verfügbar sein kann – und zwar sowohl technisch als auch von der Business-Seite her.</a:t>
            </a:r>
          </a:p>
          <a:p>
            <a:endParaRPr lang="de-DE"/>
          </a:p>
          <a:p>
            <a:r>
              <a:rPr lang="de-DE"/>
              <a:t>Das Vorschlagsfeature zum Beispiel kennen viele bestimmt:</a:t>
            </a:r>
          </a:p>
          <a:p>
            <a:r>
              <a:rPr lang="de-DE"/>
              <a:t>Da wird mir vorgeschlagen welche Filme für mich interessant sind. Ist der Service dahinter einmal nicht erreichbar werden Default-Werte für meine Region angezeigt.</a:t>
            </a:r>
          </a:p>
          <a:p>
            <a:r>
              <a:rPr lang="de-DE"/>
              <a:t>Da wird dann technisch reagiert mit einem validen Business-Workaround. Die meisten Nutzer werden unterschied kaum merken, für sie sieht alles normal aus.</a:t>
            </a:r>
          </a:p>
          <a:p>
            <a:endParaRPr lang="de-DE"/>
          </a:p>
          <a:p>
            <a:endParaRPr lang="de-DE"/>
          </a:p>
          <a:p>
            <a:r>
              <a:rPr lang="de-DE"/>
              <a:t>Nicht zuletzt durch diese Geschichte und durch </a:t>
            </a:r>
            <a:r>
              <a:rPr lang="de-DE" err="1"/>
              <a:t>Netflix</a:t>
            </a:r>
            <a:r>
              <a:rPr lang="de-DE"/>
              <a:t> allgemein wurde der Begriff „Cloud Native“ oder „Cloud Native Anwendungen“ bekannt.</a:t>
            </a:r>
          </a:p>
        </p:txBody>
      </p:sp>
      <p:sp>
        <p:nvSpPr>
          <p:cNvPr id="4" name="Foliennummernplatzhalter 3"/>
          <p:cNvSpPr>
            <a:spLocks noGrp="1"/>
          </p:cNvSpPr>
          <p:nvPr>
            <p:ph type="sldNum" sz="quarter" idx="5"/>
          </p:nvPr>
        </p:nvSpPr>
        <p:spPr/>
        <p:txBody>
          <a:bodyPr/>
          <a:lstStyle/>
          <a:p>
            <a:fld id="{93B9461E-DD6C-1A43-B12D-8A7AFF403549}" type="slidenum">
              <a:rPr lang="de-DE" smtClean="0"/>
              <a:t>13</a:t>
            </a:fld>
            <a:endParaRPr lang="de-DE"/>
          </a:p>
        </p:txBody>
      </p:sp>
    </p:spTree>
    <p:extLst>
      <p:ext uri="{BB962C8B-B14F-4D97-AF65-F5344CB8AC3E}">
        <p14:creationId xmlns:p14="http://schemas.microsoft.com/office/powerpoint/2010/main" val="2664492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a:t>Was heißt jetzt Cloud Native?</a:t>
            </a:r>
          </a:p>
          <a:p>
            <a:pPr marL="0" indent="0">
              <a:buNone/>
            </a:pPr>
            <a:endParaRPr lang="de-DE"/>
          </a:p>
          <a:p>
            <a:pPr marL="0" indent="0">
              <a:buNone/>
            </a:pPr>
            <a:r>
              <a:rPr lang="de-DE"/>
              <a:t>Der einfachste Merksatz ist:</a:t>
            </a:r>
          </a:p>
          <a:p>
            <a:pPr marL="0" indent="0">
              <a:buNone/>
            </a:pPr>
            <a:r>
              <a:rPr lang="de-DE"/>
              <a:t>Cloud Native Anwendungen sind perfekt für die Cloud gebaut! </a:t>
            </a:r>
          </a:p>
          <a:p>
            <a:pPr marL="0" indent="0">
              <a:buNone/>
            </a:pPr>
            <a:endParaRPr lang="de-DE"/>
          </a:p>
          <a:p>
            <a:pPr marL="0" indent="0">
              <a:buNone/>
            </a:pPr>
            <a:r>
              <a:rPr lang="de-DE"/>
              <a:t>Das heißt Sie schöpfen die Vorteile ab, wie Skalierungen und oder die Nutzung von Services und können mit den Rahmenbedingungen umgehen, zum Beispiel dass ich weniger Einfluss auf die zugrunde legende Infrastruktur habe.</a:t>
            </a:r>
          </a:p>
        </p:txBody>
      </p:sp>
      <p:sp>
        <p:nvSpPr>
          <p:cNvPr id="4" name="Foliennummernplatzhalter 3"/>
          <p:cNvSpPr>
            <a:spLocks noGrp="1"/>
          </p:cNvSpPr>
          <p:nvPr>
            <p:ph type="sldNum" sz="quarter" idx="5"/>
          </p:nvPr>
        </p:nvSpPr>
        <p:spPr/>
        <p:txBody>
          <a:bodyPr/>
          <a:lstStyle/>
          <a:p>
            <a:fld id="{93B9461E-DD6C-1A43-B12D-8A7AFF403549}" type="slidenum">
              <a:rPr lang="de-DE" smtClean="0"/>
              <a:t>14</a:t>
            </a:fld>
            <a:endParaRPr lang="de-DE"/>
          </a:p>
        </p:txBody>
      </p:sp>
    </p:spTree>
    <p:extLst>
      <p:ext uri="{BB962C8B-B14F-4D97-AF65-F5344CB8AC3E}">
        <p14:creationId xmlns:p14="http://schemas.microsoft.com/office/powerpoint/2010/main" val="1719103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Und wenn ich eine Cloud Native Anwendung bauen will dann muss ich verschiedene Aspekte berücksichtigen.</a:t>
            </a:r>
          </a:p>
          <a:p>
            <a:r>
              <a:rPr lang="de-DE"/>
              <a:t>Wir haben uns die in 5 große Bereiche aufgeteilt, die man beachten sollte, nämlich:</a:t>
            </a:r>
          </a:p>
          <a:p>
            <a:endParaRPr lang="de-DE"/>
          </a:p>
          <a:p>
            <a:pPr marL="171450" indent="-171450">
              <a:buFontTx/>
              <a:buChar char="-"/>
            </a:pPr>
            <a:r>
              <a:rPr lang="de-DE"/>
              <a:t>Plattform</a:t>
            </a:r>
          </a:p>
          <a:p>
            <a:pPr marL="171450" indent="-171450">
              <a:buFontTx/>
              <a:buChar char="-"/>
            </a:pPr>
            <a:r>
              <a:rPr lang="de-DE" err="1"/>
              <a:t>DevOps</a:t>
            </a:r>
            <a:endParaRPr lang="de-DE"/>
          </a:p>
          <a:p>
            <a:pPr marL="171450" indent="-171450">
              <a:buFontTx/>
              <a:buChar char="-"/>
            </a:pPr>
            <a:r>
              <a:rPr lang="de-DE"/>
              <a:t>Observability</a:t>
            </a:r>
          </a:p>
          <a:p>
            <a:pPr marL="171450" indent="-171450">
              <a:buFontTx/>
              <a:buChar char="-"/>
            </a:pPr>
            <a:r>
              <a:rPr lang="de-DE"/>
              <a:t>Resilienz und</a:t>
            </a:r>
          </a:p>
          <a:p>
            <a:pPr marL="171450" indent="-171450">
              <a:buFontTx/>
              <a:buChar char="-"/>
            </a:pPr>
            <a:r>
              <a:rPr lang="de-DE" err="1"/>
              <a:t>Serverless</a:t>
            </a:r>
            <a:endParaRPr lang="de-DE"/>
          </a:p>
          <a:p>
            <a:pPr marL="171450" indent="-171450">
              <a:buFontTx/>
              <a:buChar char="-"/>
            </a:pPr>
            <a:endParaRPr lang="de-DE"/>
          </a:p>
          <a:p>
            <a:pPr marL="0" indent="0">
              <a:buFontTx/>
              <a:buNone/>
            </a:pPr>
            <a:r>
              <a:rPr lang="de-DE"/>
              <a:t>Zu denen will ich jetzt aber gar nicht mehr </a:t>
            </a:r>
            <a:r>
              <a:rPr lang="de-DE" err="1"/>
              <a:t>zuviel</a:t>
            </a:r>
            <a:r>
              <a:rPr lang="de-DE"/>
              <a:t> verraten, denn die können sie sich bei unser </a:t>
            </a:r>
            <a:r>
              <a:rPr lang="de-DE" err="1"/>
              <a:t>Guidetd</a:t>
            </a:r>
            <a:r>
              <a:rPr lang="de-DE"/>
              <a:t> Tour jetzt alle einmal im Detail anschauen.</a:t>
            </a:r>
          </a:p>
          <a:p>
            <a:pPr marL="0" indent="0">
              <a:buFontTx/>
              <a:buNone/>
            </a:pPr>
            <a:r>
              <a:rPr lang="de-DE"/>
              <a:t>Dabei wünsche ich viel Spaß und vielen Dank für Ihre Aufmerksamkeit.</a:t>
            </a:r>
          </a:p>
          <a:p>
            <a:pPr marL="0" indent="0">
              <a:buFontTx/>
              <a:buNone/>
            </a:pPr>
            <a:endParaRPr lang="de-DE"/>
          </a:p>
          <a:p>
            <a:pPr marL="0" indent="0">
              <a:buFontTx/>
              <a:buNone/>
            </a:pPr>
            <a:r>
              <a:rPr lang="de-DE"/>
              <a:t>Haben wir Zeit für Fragen?</a:t>
            </a:r>
          </a:p>
        </p:txBody>
      </p:sp>
      <p:sp>
        <p:nvSpPr>
          <p:cNvPr id="4" name="Foliennummernplatzhalter 3"/>
          <p:cNvSpPr>
            <a:spLocks noGrp="1"/>
          </p:cNvSpPr>
          <p:nvPr>
            <p:ph type="sldNum" sz="quarter" idx="5"/>
          </p:nvPr>
        </p:nvSpPr>
        <p:spPr/>
        <p:txBody>
          <a:bodyPr/>
          <a:lstStyle/>
          <a:p>
            <a:fld id="{93B9461E-DD6C-1A43-B12D-8A7AFF403549}" type="slidenum">
              <a:rPr lang="de-DE" smtClean="0"/>
              <a:t>15</a:t>
            </a:fld>
            <a:endParaRPr lang="de-DE"/>
          </a:p>
        </p:txBody>
      </p:sp>
    </p:spTree>
    <p:extLst>
      <p:ext uri="{BB962C8B-B14F-4D97-AF65-F5344CB8AC3E}">
        <p14:creationId xmlns:p14="http://schemas.microsoft.com/office/powerpoint/2010/main" val="3407290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16</a:t>
            </a:fld>
            <a:endParaRPr lang="de-DE"/>
          </a:p>
        </p:txBody>
      </p:sp>
    </p:spTree>
    <p:extLst>
      <p:ext uri="{BB962C8B-B14F-4D97-AF65-F5344CB8AC3E}">
        <p14:creationId xmlns:p14="http://schemas.microsoft.com/office/powerpoint/2010/main" val="965776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Agenda</a:t>
            </a:r>
            <a:r>
              <a:rPr lang="de-DE"/>
              <a:t> (2h spannendes Handout + pause + danach machen wir noch ein </a:t>
            </a:r>
            <a:r>
              <a:rPr lang="de-DE" err="1"/>
              <a:t>Wrap-up</a:t>
            </a:r>
            <a:r>
              <a:rPr lang="de-DE"/>
              <a:t> um die Eindrücke nochmal zu reflektieren)</a:t>
            </a:r>
          </a:p>
          <a:p>
            <a:pPr marL="228600" indent="-228600">
              <a:buFont typeface="+mj-lt"/>
              <a:buAutoNum type="arabicPeriod"/>
            </a:pPr>
            <a:r>
              <a:rPr lang="de-DE"/>
              <a:t>Einführung in </a:t>
            </a:r>
            <a:r>
              <a:rPr lang="de-DE" err="1"/>
              <a:t>Serverless</a:t>
            </a:r>
            <a:endParaRPr lang="de-DE"/>
          </a:p>
          <a:p>
            <a:pPr marL="228600" indent="-228600">
              <a:buFont typeface="+mj-lt"/>
              <a:buAutoNum type="arabicPeriod"/>
            </a:pPr>
            <a:r>
              <a:rPr lang="de-DE"/>
              <a:t>Dann setzen wir uns an die Entwicklungsmaschine</a:t>
            </a:r>
          </a:p>
          <a:p>
            <a:pPr marL="228600" indent="-228600">
              <a:buFont typeface="+mj-lt"/>
              <a:buAutoNum type="arabicPeriod"/>
            </a:pPr>
            <a:r>
              <a:rPr lang="de-DE"/>
              <a:t>5 Aufgaben zu dem Thema wie man </a:t>
            </a:r>
            <a:r>
              <a:rPr lang="de-DE" err="1"/>
              <a:t>serverless</a:t>
            </a:r>
            <a:r>
              <a:rPr lang="de-DE"/>
              <a:t> bauen, stressen und sich für die Zukunft uns schon mal vorbereiten</a:t>
            </a:r>
          </a:p>
          <a:p>
            <a:endParaRPr lang="de-DE"/>
          </a:p>
          <a:p>
            <a:r>
              <a:rPr lang="de-DE" b="1"/>
              <a:t>Was ist nun </a:t>
            </a:r>
            <a:r>
              <a:rPr lang="de-DE" b="1" err="1"/>
              <a:t>Serverless</a:t>
            </a:r>
            <a:r>
              <a:rPr lang="de-DE" b="1"/>
              <a:t>?</a:t>
            </a:r>
            <a:endParaRPr lang="de-DE"/>
          </a:p>
          <a:p>
            <a:r>
              <a:rPr lang="de-DE" b="1"/>
              <a:t>Ich fall da gleich mal mit der Tür ins Haus</a:t>
            </a:r>
            <a:r>
              <a:rPr lang="de-DE"/>
              <a:t>. Dieses Wort ist totaler Käse, ein Witz in der IT Geschichte und das hat das Thema dahinter gefühlt mal um ein paar Jahre zurückgeworfen.</a:t>
            </a:r>
          </a:p>
          <a:p>
            <a:r>
              <a:rPr lang="de-DE"/>
              <a:t>Wahre Anekdote dazu:</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 Als vor 6 Jahren einer der erste Speaker über </a:t>
            </a:r>
            <a:r>
              <a:rPr lang="de-DE" err="1"/>
              <a:t>Serverless</a:t>
            </a:r>
            <a:r>
              <a:rPr lang="de-DE"/>
              <a:t> auf einer Konferenz gesprochen hat, sagte er man könnte es genauso gut Jeff nennen. Worauf im nächsten Jahr die erste </a:t>
            </a:r>
            <a:r>
              <a:rPr lang="de-DE" err="1"/>
              <a:t>Serverless</a:t>
            </a:r>
            <a:r>
              <a:rPr lang="de-DE"/>
              <a:t> </a:t>
            </a:r>
            <a:r>
              <a:rPr lang="de-DE" err="1"/>
              <a:t>Konfernz</a:t>
            </a:r>
            <a:r>
              <a:rPr lang="de-DE"/>
              <a:t> mit dem Namen Jeff-</a:t>
            </a:r>
            <a:r>
              <a:rPr lang="de-DE" err="1"/>
              <a:t>Conf</a:t>
            </a:r>
            <a:r>
              <a:rPr lang="de-DE"/>
              <a:t> stattfanden. Auch Entwickler haben Humor</a:t>
            </a:r>
          </a:p>
          <a:p>
            <a:endParaRPr lang="de-DE"/>
          </a:p>
          <a:p>
            <a:r>
              <a:rPr lang="de-DE"/>
              <a:t>Mittlerweile sind wir im Verständnis weiter, nur der Name ist hartnäckig geblieben</a:t>
            </a:r>
          </a:p>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17</a:t>
            </a:fld>
            <a:endParaRPr lang="de-DE"/>
          </a:p>
        </p:txBody>
      </p:sp>
    </p:spTree>
    <p:extLst>
      <p:ext uri="{BB962C8B-B14F-4D97-AF65-F5344CB8AC3E}">
        <p14:creationId xmlns:p14="http://schemas.microsoft.com/office/powerpoint/2010/main" val="3892231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Keine Server mehr?</a:t>
            </a:r>
          </a:p>
          <a:p>
            <a:r>
              <a:rPr lang="de-DE" b="0"/>
              <a:t>Natürlich nicht.  Die gibt es weiterhin, nur stehen die nicht mehr bei uns unter unseren eigenen Schreibtisch und wärmen uns beruhigend die Füße</a:t>
            </a:r>
          </a:p>
          <a:p>
            <a:r>
              <a:rPr lang="de-DE" b="0"/>
              <a:t>Wie mit allen in der Cloud, übergeben wir hier</a:t>
            </a:r>
          </a:p>
          <a:p>
            <a:pPr marL="171450" indent="-171450">
              <a:buFontTx/>
              <a:buChar char="-"/>
            </a:pPr>
            <a:r>
              <a:rPr lang="de-DE" b="0"/>
              <a:t>Kontrolle und Verantwortung an einen externe Stelle. Der Wunsch des Gedanken ist, das wir uns auf das  konzentrieren können mit was wir wirklich Geld verdienen, den die wenigsten hier im Raum verdienen ihr Geld Servern</a:t>
            </a:r>
          </a:p>
          <a:p>
            <a:pPr marL="171450" indent="-171450">
              <a:buFontTx/>
              <a:buChar char="-"/>
            </a:pPr>
            <a:endParaRPr lang="de-DE" b="0"/>
          </a:p>
          <a:p>
            <a:pPr marL="171450" indent="-171450">
              <a:buFontTx/>
              <a:buChar char="-"/>
            </a:pPr>
            <a:endParaRPr lang="de-DE" b="0"/>
          </a:p>
          <a:p>
            <a:endParaRPr lang="de-DE" b="0"/>
          </a:p>
          <a:p>
            <a:endParaRPr lang="de-DE" b="0"/>
          </a:p>
          <a:p>
            <a:endParaRPr lang="de-DE"/>
          </a:p>
          <a:p>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18</a:t>
            </a:fld>
            <a:endParaRPr lang="de-DE"/>
          </a:p>
        </p:txBody>
      </p:sp>
    </p:spTree>
    <p:extLst>
      <p:ext uri="{BB962C8B-B14F-4D97-AF65-F5344CB8AC3E}">
        <p14:creationId xmlns:p14="http://schemas.microsoft.com/office/powerpoint/2010/main" val="3979325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a:t>weniger Server?</a:t>
            </a:r>
          </a:p>
          <a:p>
            <a:pPr marL="171450" indent="-171450">
              <a:buFontTx/>
              <a:buChar char="-"/>
            </a:pPr>
            <a:r>
              <a:rPr lang="de-DE"/>
              <a:t>Das kommt der Antwort schon ein etwas näher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ursprünglich hat dieses </a:t>
            </a:r>
            <a:r>
              <a:rPr lang="de-DE" b="0" err="1"/>
              <a:t>Outsourcingmodel</a:t>
            </a:r>
            <a:r>
              <a:rPr lang="de-DE" b="0"/>
              <a:t> mit HW begonnen und mittlerweile ist auch ein sehr großen Zoo von SW Diensten dazugekommen (z.B. Technologien aus dem Bereich </a:t>
            </a:r>
            <a:r>
              <a:rPr lang="de-DE" b="0" err="1"/>
              <a:t>IoT</a:t>
            </a:r>
            <a:r>
              <a:rPr lang="de-DE" b="0"/>
              <a:t>, ML, Sicherheit usw. ). Und die werden in der Cloud in allen </a:t>
            </a:r>
            <a:r>
              <a:rPr lang="de-DE" b="0" err="1"/>
              <a:t>Abstraktionstufen</a:t>
            </a:r>
            <a:r>
              <a:rPr lang="de-DE" b="0"/>
              <a:t> angeboten. Nehmen wir als Beispiel eine einfache Datenbank</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de-DE" b="0"/>
              <a:t>Kann mir einen Server mieten und kann mir selbst installieren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de-DE" b="0"/>
              <a:t>kann mir den Teil sparen und nur noch aufs </a:t>
            </a:r>
            <a:r>
              <a:rPr lang="de-DE" b="0" err="1"/>
              <a:t>konfiguieren</a:t>
            </a:r>
            <a:r>
              <a:rPr lang="de-DE" b="0"/>
              <a:t> konzentrieren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de-DE" b="0"/>
              <a:t>oder ich lasse mir nur noch eine Schnittstelle geben - die nur noch 4 Grundoperationen beherrscht: erzeugen, lesen, verändern und löschen – das </a:t>
            </a:r>
            <a:r>
              <a:rPr lang="de-DE" b="0" err="1"/>
              <a:t>wars</a:t>
            </a:r>
            <a:endParaRPr lang="de-DE" b="0"/>
          </a:p>
          <a:p>
            <a:pPr marL="171450" indent="-171450">
              <a:buFontTx/>
              <a:buChar char="-"/>
            </a:pPr>
            <a:endParaRPr lang="de-DE"/>
          </a:p>
          <a:p>
            <a:pPr marL="0" indent="0">
              <a:buFontTx/>
              <a:buNone/>
            </a:pPr>
            <a:r>
              <a:rPr lang="de-DE"/>
              <a:t>Es geht um Fokus auf wesentliche, auf ihr Businessmodel, der Rest wird wegabstrahiert soweit es nur geht</a:t>
            </a:r>
          </a:p>
          <a:p>
            <a:pPr marL="171450" indent="-171450">
              <a:buFontTx/>
              <a:buChar char="-"/>
            </a:pPr>
            <a:endParaRPr lang="de-DE" b="0"/>
          </a:p>
          <a:p>
            <a:r>
              <a:rPr lang="de-DE" b="0"/>
              <a:t>Das ist ein Aspekt von </a:t>
            </a:r>
            <a:r>
              <a:rPr lang="de-DE" b="0" err="1"/>
              <a:t>Serverless</a:t>
            </a:r>
            <a:r>
              <a:rPr lang="de-DE" b="0"/>
              <a:t>,</a:t>
            </a:r>
          </a:p>
          <a:p>
            <a:r>
              <a:rPr lang="de-DE"/>
              <a:t>Lassen sie uns für den zweiten mal ein paar Jahre zurückgehen</a:t>
            </a:r>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19</a:t>
            </a:fld>
            <a:endParaRPr lang="de-DE"/>
          </a:p>
        </p:txBody>
      </p:sp>
    </p:spTree>
    <p:extLst>
      <p:ext uri="{BB962C8B-B14F-4D97-AF65-F5344CB8AC3E}">
        <p14:creationId xmlns:p14="http://schemas.microsoft.com/office/powerpoint/2010/main" val="291508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Agenda</a:t>
            </a:r>
            <a:r>
              <a:rPr lang="de-DE"/>
              <a:t> (2h spannendes Handout + pause + danach machen wir noch ein </a:t>
            </a:r>
            <a:r>
              <a:rPr lang="de-DE" err="1"/>
              <a:t>Wrap-up</a:t>
            </a:r>
            <a:r>
              <a:rPr lang="de-DE"/>
              <a:t> um die Eindrücke nochmal zu reflektieren)</a:t>
            </a:r>
          </a:p>
          <a:p>
            <a:pPr marL="228600" indent="-228600">
              <a:buFont typeface="+mj-lt"/>
              <a:buAutoNum type="arabicPeriod"/>
            </a:pPr>
            <a:r>
              <a:rPr lang="de-DE"/>
              <a:t>Einführung in </a:t>
            </a:r>
            <a:r>
              <a:rPr lang="de-DE" err="1"/>
              <a:t>Serverless</a:t>
            </a:r>
            <a:endParaRPr lang="de-DE"/>
          </a:p>
          <a:p>
            <a:pPr marL="228600" indent="-228600">
              <a:buFont typeface="+mj-lt"/>
              <a:buAutoNum type="arabicPeriod"/>
            </a:pPr>
            <a:r>
              <a:rPr lang="de-DE"/>
              <a:t>Dann setzen wir uns an die Entwicklungsmaschine</a:t>
            </a:r>
          </a:p>
          <a:p>
            <a:pPr marL="228600" indent="-228600">
              <a:buFont typeface="+mj-lt"/>
              <a:buAutoNum type="arabicPeriod"/>
            </a:pPr>
            <a:r>
              <a:rPr lang="de-DE"/>
              <a:t>5 Aufgaben zu dem Thema wie man </a:t>
            </a:r>
            <a:r>
              <a:rPr lang="de-DE" err="1"/>
              <a:t>serverless</a:t>
            </a:r>
            <a:r>
              <a:rPr lang="de-DE"/>
              <a:t> bauen, stressen und sich für die Zukunft uns schon mal vorbereiten</a:t>
            </a:r>
          </a:p>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2</a:t>
            </a:fld>
            <a:endParaRPr lang="de-DE"/>
          </a:p>
        </p:txBody>
      </p:sp>
    </p:spTree>
    <p:extLst>
      <p:ext uri="{BB962C8B-B14F-4D97-AF65-F5344CB8AC3E}">
        <p14:creationId xmlns:p14="http://schemas.microsoft.com/office/powerpoint/2010/main" val="2889823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a:t>…. da wurde unsere gesamte SW </a:t>
            </a:r>
            <a:r>
              <a:rPr lang="de-DE" err="1"/>
              <a:t>logik</a:t>
            </a:r>
            <a:r>
              <a:rPr lang="de-DE"/>
              <a:t> noch in einem großen Würfel auf einen Server ausgeliefert - In unserem Beispiel habe wir mal die Schnittstellen eines Onlineshops beschrieben</a:t>
            </a:r>
          </a:p>
          <a:p>
            <a:pPr marL="628650" lvl="1" indent="-171450">
              <a:buFontTx/>
              <a:buChar char="-"/>
            </a:pPr>
            <a:r>
              <a:rPr lang="de-DE"/>
              <a:t>Benutzerverwaltung</a:t>
            </a:r>
          </a:p>
          <a:p>
            <a:pPr marL="628650" lvl="1" indent="-171450">
              <a:buFontTx/>
              <a:buChar char="-"/>
            </a:pPr>
            <a:r>
              <a:rPr lang="de-DE"/>
              <a:t>Warenkorb</a:t>
            </a:r>
          </a:p>
          <a:p>
            <a:pPr marL="628650" lvl="1" indent="-171450">
              <a:buFontTx/>
              <a:buChar char="-"/>
            </a:pPr>
            <a:r>
              <a:rPr lang="de-DE"/>
              <a:t>Warenbestand</a:t>
            </a:r>
          </a:p>
          <a:p>
            <a:pPr marL="171450" indent="-171450">
              <a:buFontTx/>
              <a:buChar char="-"/>
            </a:pPr>
            <a:r>
              <a:rPr lang="de-DE"/>
              <a:t>Vorteil war: alles war zusammen und man konnte HW sehr gut darauf optimieren</a:t>
            </a:r>
          </a:p>
          <a:p>
            <a:pPr marL="171450" indent="-171450">
              <a:buFontTx/>
              <a:buChar char="-"/>
            </a:pPr>
            <a:r>
              <a:rPr lang="de-DE"/>
              <a:t>Nachteil: </a:t>
            </a:r>
          </a:p>
          <a:p>
            <a:pPr marL="628650" lvl="1" indent="-171450">
              <a:buFontTx/>
              <a:buChar char="-"/>
            </a:pPr>
            <a:r>
              <a:rPr lang="de-DE"/>
              <a:t>die Anforderungen der Endkunden stiegen (Themen wie Verfügbarkeit, Schnelligkeit) und die HW konnte meist nicht mehr mithalten, wir mussten den großen Würfel also verdoppeln, verdreifachen, … sie merken schon das wir mühsam</a:t>
            </a:r>
          </a:p>
          <a:p>
            <a:pPr marL="628650" lvl="1" indent="-171450">
              <a:buFontTx/>
              <a:buChar char="-"/>
            </a:pPr>
            <a:r>
              <a:rPr lang="de-DE"/>
              <a:t>und das richtige schlimme war das die Funktionalitäten unterschiedliche Anforderungen hatte z.B. wurde der Warenbestand wesentlich häufiger abgefragt als die Benutzerverwaltung</a:t>
            </a:r>
          </a:p>
          <a:p>
            <a:pPr marL="171450" indent="-171450">
              <a:buFontTx/>
              <a:buChar char="-"/>
            </a:pPr>
            <a:endParaRPr lang="de-DE"/>
          </a:p>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20</a:t>
            </a:fld>
            <a:endParaRPr lang="de-DE"/>
          </a:p>
        </p:txBody>
      </p:sp>
    </p:spTree>
    <p:extLst>
      <p:ext uri="{BB962C8B-B14F-4D97-AF65-F5344CB8AC3E}">
        <p14:creationId xmlns:p14="http://schemas.microsoft.com/office/powerpoint/2010/main" val="3760118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Also kam man in die Not den Monolithen in kleinere fachliche Einheiten zu zerlegen und zu betreuen.</a:t>
            </a:r>
          </a:p>
          <a:p>
            <a:r>
              <a:rPr lang="de-DE"/>
              <a:t>In unserem Fall kann man nun die Benutzer-Schnittstelle unabhängig weiterentwickeln.</a:t>
            </a:r>
          </a:p>
          <a:p>
            <a:endParaRPr lang="de-DE"/>
          </a:p>
          <a:p>
            <a:r>
              <a:rPr lang="de-DE"/>
              <a:t>Dieser Schritt hat eine ganze Reihe neuer Ansätze hervorgebracht wie z.B. </a:t>
            </a:r>
            <a:r>
              <a:rPr lang="de-DE" err="1"/>
              <a:t>Microservice</a:t>
            </a:r>
            <a:r>
              <a:rPr lang="de-DE"/>
              <a:t> Architekturen, Containerorchestrierung wie </a:t>
            </a:r>
            <a:r>
              <a:rPr lang="de-DE" err="1"/>
              <a:t>Kubernetes</a:t>
            </a:r>
            <a:r>
              <a:rPr lang="de-DE"/>
              <a:t>, Domain </a:t>
            </a:r>
            <a:r>
              <a:rPr lang="de-DE" err="1"/>
              <a:t>driven</a:t>
            </a:r>
            <a:r>
              <a:rPr lang="de-DE"/>
              <a:t> Design. </a:t>
            </a:r>
            <a:br>
              <a:rPr lang="de-DE"/>
            </a:br>
            <a:r>
              <a:rPr lang="de-DE"/>
              <a:t>Mit der man diese neue Komplexität der Verteilung </a:t>
            </a:r>
            <a:r>
              <a:rPr lang="de-DE" err="1"/>
              <a:t>beherschbar</a:t>
            </a:r>
            <a:r>
              <a:rPr lang="de-DE"/>
              <a:t> macht.</a:t>
            </a:r>
          </a:p>
          <a:p>
            <a:r>
              <a:rPr lang="de-DE"/>
              <a:t>Das ist ein Wandel den wir in Unternehmen in den letzten Jahre begleitet haben.</a:t>
            </a:r>
          </a:p>
          <a:p>
            <a:endParaRPr lang="de-DE"/>
          </a:p>
          <a:p>
            <a:r>
              <a:rPr lang="de-DE"/>
              <a:t>So diese Unabhängigkeit kann man von dieser Idee noch weitertreiben</a:t>
            </a:r>
          </a:p>
          <a:p>
            <a:pPr marL="171450" indent="-171450">
              <a:buFontTx/>
              <a:buChar char="-"/>
            </a:pPr>
            <a:endParaRPr lang="de-DE"/>
          </a:p>
          <a:p>
            <a:pPr marL="171450" indent="-171450">
              <a:buFontTx/>
              <a:buChar char="-"/>
            </a:pP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21</a:t>
            </a:fld>
            <a:endParaRPr lang="de-DE"/>
          </a:p>
        </p:txBody>
      </p:sp>
    </p:spTree>
    <p:extLst>
      <p:ext uri="{BB962C8B-B14F-4D97-AF65-F5344CB8AC3E}">
        <p14:creationId xmlns:p14="http://schemas.microsoft.com/office/powerpoint/2010/main" val="180139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a:t>und zwar so weit bis sich selbst die Businesslogik nicht mehr kleiner zerlegen lässt. Sozusagen Atomare </a:t>
            </a:r>
            <a:r>
              <a:rPr lang="de-DE" err="1"/>
              <a:t>Bautsteine</a:t>
            </a:r>
            <a:endParaRPr lang="de-DE"/>
          </a:p>
          <a:p>
            <a:pPr marL="0" indent="0">
              <a:buFontTx/>
              <a:buNone/>
            </a:pPr>
            <a:endParaRPr lang="de-DE"/>
          </a:p>
          <a:p>
            <a:pPr marL="0" indent="0">
              <a:buFontTx/>
              <a:buNone/>
            </a:pPr>
            <a:r>
              <a:rPr lang="de-DE"/>
              <a:t>In unserem Fall nehmen wir die Benutzerverwaltung:</a:t>
            </a:r>
          </a:p>
          <a:p>
            <a:pPr marL="171450" indent="-171450">
              <a:buFontTx/>
              <a:buChar char="-"/>
            </a:pPr>
            <a:r>
              <a:rPr lang="de-DE"/>
              <a:t>anlegen</a:t>
            </a:r>
          </a:p>
          <a:p>
            <a:pPr marL="171450" indent="-171450">
              <a:buFontTx/>
              <a:buChar char="-"/>
            </a:pPr>
            <a:r>
              <a:rPr lang="de-DE"/>
              <a:t>anzeigen</a:t>
            </a:r>
          </a:p>
          <a:p>
            <a:pPr marL="171450" indent="-171450">
              <a:buFontTx/>
              <a:buChar char="-"/>
            </a:pPr>
            <a:r>
              <a:rPr lang="de-DE"/>
              <a:t>ändern</a:t>
            </a:r>
          </a:p>
          <a:p>
            <a:pPr marL="171450" indent="-171450">
              <a:buFontTx/>
              <a:buChar char="-"/>
            </a:pPr>
            <a:r>
              <a:rPr lang="de-DE"/>
              <a:t>und löschen</a:t>
            </a:r>
          </a:p>
          <a:p>
            <a:pPr marL="0" indent="0">
              <a:buFontTx/>
              <a:buNone/>
            </a:pPr>
            <a:endParaRPr lang="de-DE"/>
          </a:p>
          <a:p>
            <a:pPr marL="0" indent="0">
              <a:buFontTx/>
              <a:buNone/>
            </a:pPr>
            <a:r>
              <a:rPr lang="de-DE"/>
              <a:t>Und da schließt sich unser Kreis, …</a:t>
            </a:r>
          </a:p>
        </p:txBody>
      </p:sp>
      <p:sp>
        <p:nvSpPr>
          <p:cNvPr id="4" name="Foliennummernplatzhalter 3"/>
          <p:cNvSpPr>
            <a:spLocks noGrp="1"/>
          </p:cNvSpPr>
          <p:nvPr>
            <p:ph type="sldNum" sz="quarter" idx="5"/>
          </p:nvPr>
        </p:nvSpPr>
        <p:spPr/>
        <p:txBody>
          <a:bodyPr/>
          <a:lstStyle/>
          <a:p>
            <a:fld id="{93B9461E-DD6C-1A43-B12D-8A7AFF403549}" type="slidenum">
              <a:rPr lang="de-DE" smtClean="0"/>
              <a:t>22</a:t>
            </a:fld>
            <a:endParaRPr lang="de-DE"/>
          </a:p>
        </p:txBody>
      </p:sp>
    </p:spTree>
    <p:extLst>
      <p:ext uri="{BB962C8B-B14F-4D97-AF65-F5344CB8AC3E}">
        <p14:creationId xmlns:p14="http://schemas.microsoft.com/office/powerpoint/2010/main" val="1089730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Und da schließt sich unser Kreis, …der Cloudprovider bietet dafür ein neues Programmiermodell an was sich </a:t>
            </a:r>
            <a:r>
              <a:rPr lang="de-DE" err="1"/>
              <a:t>Serverless</a:t>
            </a:r>
            <a:r>
              <a:rPr lang="de-DE"/>
              <a:t> nennt.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Diese bietet unseren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kleinen und schnell laufenden Funktionen eine Plattform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alles notwendigen Dienste dazu sind maximal abstrahiert hinter </a:t>
            </a:r>
            <a:r>
              <a:rPr lang="de-DE" err="1"/>
              <a:t>Schittstellen</a:t>
            </a:r>
            <a:r>
              <a:rPr lang="de-DE"/>
              <a:t> und man muss sich nicht mehr darum kümmern wie die Dinge installiert, konfiguriert oder unter der Haube zusammen funktionieren. Z.B warum sollte ich mir zum 10 mal Gedanken machen wie ich eine Authentifizierung sicherstelle oder eine Datenbank optimiere?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Damit schafft man sich maximalen Fokus auf die Umsetzung des eigenen Geschäftsmodel und kann Endkundenwünsche noch schneller umsetzen</a:t>
            </a:r>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23</a:t>
            </a:fld>
            <a:endParaRPr lang="de-DE"/>
          </a:p>
        </p:txBody>
      </p:sp>
    </p:spTree>
    <p:extLst>
      <p:ext uri="{BB962C8B-B14F-4D97-AF65-F5344CB8AC3E}">
        <p14:creationId xmlns:p14="http://schemas.microsoft.com/office/powerpoint/2010/main" val="2507406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t>Damit haben wir die beiden Elemente die </a:t>
            </a:r>
            <a:r>
              <a:rPr lang="de-DE" b="1" err="1"/>
              <a:t>Serverless</a:t>
            </a:r>
            <a:r>
              <a:rPr lang="de-DE" b="1"/>
              <a:t> </a:t>
            </a:r>
            <a:r>
              <a:rPr lang="de-DE" b="1" err="1"/>
              <a:t>auszeichen</a:t>
            </a:r>
            <a:endParaRPr lang="de-DE" b="1"/>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Die </a:t>
            </a:r>
            <a:r>
              <a:rPr lang="de-DE" err="1"/>
              <a:t>Vollgemangete</a:t>
            </a:r>
            <a:r>
              <a:rPr lang="de-DE"/>
              <a:t> Dienste mit </a:t>
            </a:r>
            <a:r>
              <a:rPr lang="de-DE" err="1"/>
              <a:t>standartisierten</a:t>
            </a:r>
            <a:r>
              <a:rPr lang="de-DE"/>
              <a:t> Schnittstellen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und eine Programmierplattform – in den wir unsere Logik in Funktionen codieren können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Damit sie dafür mal ein Gefühl bekommen würden wir das mit ihnen das nun gerne ausprobieren…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Fragen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Bevor wir starten haben sie noch die Gelegenheiten Ihre Fragen loszuwerden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Abschluss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Ok dann haben wir noch ein Bitte die zwei Fliegen mit einer Klappe schlägt: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zum einen wir möchten die Gruppen nochmal mischen, damit sich das Erfahrungslevel besser mischt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zum anderen ist das nochmal eine Gelegenheit die Glieder zu strecken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Gruppen mischen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 Dazu stellen wir nun zwei Pole auf (Harrer + Lisa). Der Herr Harrer ist unser </a:t>
            </a:r>
            <a:r>
              <a:rPr lang="de-DE" err="1"/>
              <a:t>CloudNative</a:t>
            </a:r>
            <a:r>
              <a:rPr lang="de-DE"/>
              <a:t> Experte und die Frau Lechner kommt aus dem Marketing.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Sie haben nun in den letzten Stunden schon einen Eindruck gewonnen was </a:t>
            </a:r>
            <a:r>
              <a:rPr lang="de-DE" err="1"/>
              <a:t>CloudNative</a:t>
            </a:r>
            <a:r>
              <a:rPr lang="de-DE"/>
              <a:t> sein kann. Ich würde sie nun bitten sich zwischen den beiden Polen zu stellen - danach würden wir durchzählen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err="1"/>
              <a:t>gruppenanzahl</a:t>
            </a:r>
            <a:r>
              <a:rPr lang="de-DE"/>
              <a:t> und </a:t>
            </a:r>
            <a:r>
              <a:rPr lang="de-DE" err="1"/>
              <a:t>tischnummer</a:t>
            </a: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24</a:t>
            </a:fld>
            <a:endParaRPr lang="de-DE"/>
          </a:p>
        </p:txBody>
      </p:sp>
    </p:spTree>
    <p:extLst>
      <p:ext uri="{BB962C8B-B14F-4D97-AF65-F5344CB8AC3E}">
        <p14:creationId xmlns:p14="http://schemas.microsoft.com/office/powerpoint/2010/main" val="3917433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Ganz in </a:t>
            </a:r>
            <a:r>
              <a:rPr lang="de-DE" b="0" err="1"/>
              <a:t>DevOps</a:t>
            </a:r>
            <a:r>
              <a:rPr lang="de-DE" b="0"/>
              <a:t> Manier werden wir heute „</a:t>
            </a:r>
            <a:r>
              <a:rPr lang="de-DE" b="0" err="1"/>
              <a:t>you</a:t>
            </a:r>
            <a:r>
              <a:rPr lang="de-DE" b="0"/>
              <a:t> </a:t>
            </a:r>
            <a:r>
              <a:rPr lang="de-DE" b="0" err="1"/>
              <a:t>build</a:t>
            </a:r>
            <a:r>
              <a:rPr lang="de-DE" b="0"/>
              <a:t> </a:t>
            </a:r>
            <a:r>
              <a:rPr lang="de-DE" b="0" err="1"/>
              <a:t>it</a:t>
            </a:r>
            <a:r>
              <a:rPr lang="de-DE" b="0"/>
              <a:t>, </a:t>
            </a:r>
            <a:r>
              <a:rPr lang="de-DE" b="0" err="1"/>
              <a:t>you</a:t>
            </a:r>
            <a:r>
              <a:rPr lang="de-DE" b="0"/>
              <a:t> </a:t>
            </a:r>
            <a:r>
              <a:rPr lang="de-DE" b="0" err="1"/>
              <a:t>run</a:t>
            </a:r>
            <a:r>
              <a:rPr lang="de-DE" b="0"/>
              <a:t> </a:t>
            </a:r>
            <a:r>
              <a:rPr lang="de-DE" b="0" err="1"/>
              <a:t>it</a:t>
            </a:r>
            <a:r>
              <a:rPr lang="de-DE" b="0"/>
              <a:t>, </a:t>
            </a:r>
            <a:r>
              <a:rPr lang="de-DE" b="0" err="1"/>
              <a:t>you</a:t>
            </a:r>
            <a:r>
              <a:rPr lang="de-DE" b="0"/>
              <a:t> fix </a:t>
            </a:r>
            <a:r>
              <a:rPr lang="de-DE" b="0" err="1"/>
              <a:t>it</a:t>
            </a:r>
            <a:r>
              <a:rPr lang="de-DE" b="0"/>
              <a:t>“ anwenden</a:t>
            </a:r>
          </a:p>
          <a:p>
            <a:endParaRPr lang="de-DE" b="0"/>
          </a:p>
          <a:p>
            <a:r>
              <a:rPr lang="de-DE" b="0"/>
              <a:t>- Aufbau – und daran die Geschwindigkeit der Entwicklung</a:t>
            </a:r>
          </a:p>
          <a:p>
            <a:r>
              <a:rPr lang="de-DE" b="0"/>
              <a:t>- Robustheit – Fehler nachspüren und mal Last draufsetzen um zu sehen ob es hält was es verspricht</a:t>
            </a:r>
          </a:p>
          <a:p>
            <a:r>
              <a:rPr lang="de-DE" b="0"/>
              <a:t>- Zukunft – Wir schauen in die Zukunft der Dienste Welt die da auf uns wartet</a:t>
            </a:r>
          </a:p>
          <a:p>
            <a:endParaRPr lang="de-DE" b="0"/>
          </a:p>
          <a:p>
            <a:r>
              <a:rPr lang="de-DE" b="1"/>
              <a:t>Aufgaben</a:t>
            </a:r>
            <a:r>
              <a:rPr lang="de-DE" b="0"/>
              <a:t> wurden einfach gewählt – sie sollen die Konzepte und die Funktion verständlich machen nicht die Tiefe eines Themas ausloten – hierzu gerne in den Pause diskutieren oder einfach Fragen</a:t>
            </a:r>
          </a:p>
          <a:p>
            <a:endParaRPr lang="de-DE" b="0"/>
          </a:p>
          <a:p>
            <a:r>
              <a:rPr lang="de-DE" b="0"/>
              <a:t>Als </a:t>
            </a:r>
            <a:r>
              <a:rPr lang="de-DE" b="1"/>
              <a:t>Fachliches Beispiel </a:t>
            </a:r>
            <a:r>
              <a:rPr lang="de-DE" b="0"/>
              <a:t>haben wir eine Wetter Applikation gewählt</a:t>
            </a:r>
          </a:p>
          <a:p>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25</a:t>
            </a:fld>
            <a:endParaRPr lang="de-DE"/>
          </a:p>
        </p:txBody>
      </p:sp>
    </p:spTree>
    <p:extLst>
      <p:ext uri="{BB962C8B-B14F-4D97-AF65-F5344CB8AC3E}">
        <p14:creationId xmlns:p14="http://schemas.microsoft.com/office/powerpoint/2010/main" val="3684773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a:t>Arbeitsumgebung</a:t>
            </a:r>
          </a:p>
          <a:p>
            <a:pPr marL="171450" indent="-171450">
              <a:buFontTx/>
              <a:buChar char="-"/>
            </a:pPr>
            <a:r>
              <a:rPr lang="de-DE" b="0"/>
              <a:t>Wir laden unsere Funktionen die wir lokal entwickeln in die Cloud</a:t>
            </a:r>
          </a:p>
          <a:p>
            <a:pPr marL="171450" indent="-171450">
              <a:buFontTx/>
              <a:buChar char="-"/>
            </a:pPr>
            <a:r>
              <a:rPr lang="de-DE" b="0"/>
              <a:t>wir arbeiten direkt mit der Cloud d.h. alles ist produktiv</a:t>
            </a:r>
          </a:p>
          <a:p>
            <a:pPr marL="171450" indent="-171450">
              <a:buFontTx/>
              <a:buChar char="-"/>
            </a:pPr>
            <a:endParaRPr lang="de-DE" b="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lokal– steht eine voll eingerichtet Entwicklungsumgebung zur Verfügung mit Linux als Betriebssystem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das Windows von der Bedienbarkeit in nichts nachsteht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Auch in der Cloud sind schon alle Accounts da, wir müssen uns nur noch ein loggen</a:t>
            </a:r>
          </a:p>
          <a:p>
            <a:pPr marL="171450" indent="-171450">
              <a:buFontTx/>
              <a:buChar char="-"/>
            </a:pPr>
            <a:r>
              <a:rPr lang="de-DE" b="0"/>
              <a:t>der </a:t>
            </a:r>
            <a:r>
              <a:rPr lang="de-DE" b="0" err="1"/>
              <a:t>CloudProvider</a:t>
            </a:r>
            <a:r>
              <a:rPr lang="de-DE" b="0"/>
              <a:t> selbst ist Amazon </a:t>
            </a:r>
            <a:r>
              <a:rPr lang="de-DE" b="0" err="1"/>
              <a:t>WebService</a:t>
            </a:r>
            <a:r>
              <a:rPr lang="de-DE" b="0"/>
              <a:t> – Dieser ist was </a:t>
            </a:r>
            <a:r>
              <a:rPr lang="de-DE" b="0" err="1"/>
              <a:t>Serverless</a:t>
            </a:r>
            <a:r>
              <a:rPr lang="de-DE" b="0"/>
              <a:t> angeht führend</a:t>
            </a:r>
          </a:p>
        </p:txBody>
      </p:sp>
      <p:sp>
        <p:nvSpPr>
          <p:cNvPr id="4" name="Foliennummernplatzhalter 3"/>
          <p:cNvSpPr>
            <a:spLocks noGrp="1"/>
          </p:cNvSpPr>
          <p:nvPr>
            <p:ph type="sldNum" sz="quarter" idx="5"/>
          </p:nvPr>
        </p:nvSpPr>
        <p:spPr/>
        <p:txBody>
          <a:bodyPr/>
          <a:lstStyle/>
          <a:p>
            <a:fld id="{93B9461E-DD6C-1A43-B12D-8A7AFF403549}" type="slidenum">
              <a:rPr lang="de-DE" smtClean="0"/>
              <a:t>26</a:t>
            </a:fld>
            <a:endParaRPr lang="de-DE"/>
          </a:p>
        </p:txBody>
      </p:sp>
    </p:spTree>
    <p:extLst>
      <p:ext uri="{BB962C8B-B14F-4D97-AF65-F5344CB8AC3E}">
        <p14:creationId xmlns:p14="http://schemas.microsoft.com/office/powerpoint/2010/main" val="2132684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Werkzeugkasten für den heutigen Tag – 3 Technologien</a:t>
            </a:r>
          </a:p>
          <a:p>
            <a:r>
              <a:rPr lang="de-DE" b="0"/>
              <a:t>-   lokal haben wird das </a:t>
            </a:r>
            <a:r>
              <a:rPr lang="de-DE" b="0" err="1"/>
              <a:t>serverless</a:t>
            </a:r>
            <a:r>
              <a:rPr lang="de-DE" b="0"/>
              <a:t> </a:t>
            </a:r>
            <a:r>
              <a:rPr lang="de-DE" b="0" err="1"/>
              <a:t>framework</a:t>
            </a:r>
            <a:r>
              <a:rPr lang="de-DE" b="0"/>
              <a:t> – hilft uns unsere Funktionsblöcke in die Cloud hochzuladen – es ist einfach und intuitiv von der Bedienung und unterstützt die meisten Cloudprovider</a:t>
            </a:r>
          </a:p>
          <a:p>
            <a:pPr marL="171450" indent="-171450">
              <a:buFontTx/>
              <a:buChar char="-"/>
            </a:pPr>
            <a:endParaRPr lang="de-DE" b="0"/>
          </a:p>
          <a:p>
            <a:pPr marL="171450" indent="-171450">
              <a:buFontTx/>
              <a:buChar char="-"/>
            </a:pPr>
            <a:r>
              <a:rPr lang="de-DE" b="0"/>
              <a:t>In der Cloud haben wir </a:t>
            </a:r>
            <a:r>
              <a:rPr lang="de-DE" b="0" err="1"/>
              <a:t>lambda</a:t>
            </a:r>
            <a:r>
              <a:rPr lang="de-DE" b="0"/>
              <a:t> und </a:t>
            </a:r>
            <a:r>
              <a:rPr lang="de-DE" b="0" err="1"/>
              <a:t>python</a:t>
            </a:r>
            <a:r>
              <a:rPr lang="de-DE" b="0"/>
              <a:t> – Lambda ist der Plattformname für </a:t>
            </a:r>
            <a:r>
              <a:rPr lang="de-DE" b="0" err="1"/>
              <a:t>Serverless</a:t>
            </a:r>
            <a:r>
              <a:rPr lang="de-DE" b="0"/>
              <a:t> </a:t>
            </a:r>
            <a:r>
              <a:rPr lang="de-DE" b="0" err="1"/>
              <a:t>funktionen</a:t>
            </a:r>
            <a:r>
              <a:rPr lang="de-DE" b="0"/>
              <a:t> bei AWS, darin läuft später unser Code</a:t>
            </a:r>
          </a:p>
          <a:p>
            <a:pPr marL="171450" indent="-171450">
              <a:buFontTx/>
              <a:buChar char="-"/>
            </a:pPr>
            <a:r>
              <a:rPr lang="de-DE" b="0"/>
              <a:t>und </a:t>
            </a:r>
            <a:r>
              <a:rPr lang="de-DE" b="0" err="1"/>
              <a:t>usneren</a:t>
            </a:r>
            <a:r>
              <a:rPr lang="de-DE" b="0"/>
              <a:t> Code schreiben wir in der Programmiersprache </a:t>
            </a:r>
            <a:r>
              <a:rPr lang="de-DE" b="0" err="1"/>
              <a:t>python</a:t>
            </a:r>
            <a:r>
              <a:rPr lang="de-DE" b="0"/>
              <a:t> – Diese ist weit verbreitet und simple gestrickt. Wenn man z.B. mit einer Programmiersprache anfangen möchte ist diese deshalb gut geeignet. Wir hätten auch viele andere wählen können wie Java, Go, JavaScript usw.</a:t>
            </a:r>
          </a:p>
          <a:p>
            <a:endParaRPr lang="de-DE" b="0"/>
          </a:p>
          <a:p>
            <a:r>
              <a:rPr lang="de-DE" b="1"/>
              <a:t>Notebook</a:t>
            </a:r>
          </a:p>
          <a:p>
            <a:r>
              <a:rPr lang="de-DE" b="0"/>
              <a:t>So bevor wir uns an die erste Aufgabe wagen, machen wir uns noch mit unserer lokalen Entwicklungsumgebung vertraut, also ran ans Notebook </a:t>
            </a:r>
          </a:p>
          <a:p>
            <a:pPr marL="171450" indent="-171450">
              <a:buFontTx/>
              <a:buChar char="-"/>
            </a:pPr>
            <a:r>
              <a:rPr lang="de-DE" b="0"/>
              <a:t>Einloggen: </a:t>
            </a:r>
            <a:r>
              <a:rPr lang="de-DE" b="0" err="1"/>
              <a:t>nse</a:t>
            </a:r>
            <a:r>
              <a:rPr lang="de-DE" b="0"/>
              <a:t> / </a:t>
            </a:r>
            <a:r>
              <a:rPr lang="de-DE" b="0" err="1"/>
              <a:t>nse</a:t>
            </a:r>
            <a:endParaRPr lang="de-DE" b="0"/>
          </a:p>
          <a:p>
            <a:pPr marL="171450" indent="-171450">
              <a:buFontTx/>
              <a:buChar char="-"/>
            </a:pPr>
            <a:endParaRPr lang="de-DE" b="0"/>
          </a:p>
          <a:p>
            <a:pPr marL="0" indent="0">
              <a:buFontTx/>
              <a:buNone/>
            </a:pPr>
            <a:r>
              <a:rPr lang="de-DE" b="1"/>
              <a:t>Ich mach das mal kurz vor</a:t>
            </a:r>
          </a:p>
          <a:p>
            <a:pPr marL="171450" indent="-171450">
              <a:buFontTx/>
              <a:buChar char="-"/>
            </a:pPr>
            <a:r>
              <a:rPr lang="de-DE" b="0"/>
              <a:t>Sie sehen nun einen Desktop, auf dem 3 Programme platziert sind </a:t>
            </a:r>
          </a:p>
          <a:p>
            <a:pPr marL="171450" lvl="0" indent="-171450">
              <a:buFontTx/>
              <a:buChar char="-"/>
            </a:pPr>
            <a:r>
              <a:rPr lang="de-DE" b="0" err="1"/>
              <a:t>chat</a:t>
            </a:r>
            <a:r>
              <a:rPr lang="de-DE" b="0"/>
              <a:t> nur für den Fall das wir mal eine Information digital austauschen wollen</a:t>
            </a:r>
          </a:p>
          <a:p>
            <a:pPr marL="171450" lvl="0" indent="-171450">
              <a:buFontTx/>
              <a:buChar char="-"/>
            </a:pPr>
            <a:endParaRPr lang="de-DE" b="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Ich mach das meiste vor bzw. </a:t>
            </a:r>
            <a:r>
              <a:rPr lang="de-DE" b="0" err="1"/>
              <a:t>liefer</a:t>
            </a:r>
            <a:r>
              <a:rPr lang="de-DE" b="0"/>
              <a:t> dann die – Lösung am Ende</a:t>
            </a:r>
          </a:p>
          <a:p>
            <a:pPr marL="171450" lvl="0" indent="-171450">
              <a:buFontTx/>
              <a:buChar char="-"/>
            </a:pPr>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27</a:t>
            </a:fld>
            <a:endParaRPr lang="de-DE"/>
          </a:p>
        </p:txBody>
      </p:sp>
    </p:spTree>
    <p:extLst>
      <p:ext uri="{BB962C8B-B14F-4D97-AF65-F5344CB8AC3E}">
        <p14:creationId xmlns:p14="http://schemas.microsoft.com/office/powerpoint/2010/main" val="1856283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Bauen!</a:t>
            </a:r>
          </a:p>
          <a:p>
            <a:endParaRPr lang="de-DE"/>
          </a:p>
          <a:p>
            <a:r>
              <a:rPr lang="de-DE" b="1"/>
              <a:t>Szenario</a:t>
            </a:r>
            <a:r>
              <a:rPr lang="de-DE"/>
              <a:t>: Wir haben wie schon erwähnt eine etwas ältere Wetter-Anwendung, welche dringend auf den neuesten Stand gebracht werden muss.</a:t>
            </a:r>
          </a:p>
          <a:p>
            <a:r>
              <a:rPr lang="de-DE"/>
              <a:t>Zuvor ist sie regelmäßig unter Last zusammengebrochen und das einbauen von neuen Features hat sehr lange gedauert.</a:t>
            </a:r>
          </a:p>
          <a:p>
            <a:r>
              <a:rPr lang="de-DE"/>
              <a:t>So Entscheidung ist gefallen wir ziehen damit in die Cloud und wir wählen </a:t>
            </a:r>
            <a:r>
              <a:rPr lang="de-DE" err="1"/>
              <a:t>Serverless</a:t>
            </a:r>
            <a:r>
              <a:rPr lang="de-DE"/>
              <a:t> dafür, da wir wissen das die verschiedenen Funktionalitäten die der Monolith anbietet unterschiedlich stark von außen genutzt werden.</a:t>
            </a:r>
          </a:p>
          <a:p>
            <a:endParaRPr lang="de-DE"/>
          </a:p>
          <a:p>
            <a:r>
              <a:rPr lang="de-DE" b="1"/>
              <a:t>Wir starten mit Funktionen Helligkeit und Wind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weitere werden später folgen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a:p>
          <a:p>
            <a:pPr marL="0" marR="0" lvl="0" indent="0" algn="l" defTabSz="914400" rtl="0" eaLnBrk="1" fontAlgn="auto" latinLnBrk="0" hangingPunct="1">
              <a:lnSpc>
                <a:spcPct val="100000"/>
              </a:lnSpc>
              <a:spcBef>
                <a:spcPts val="0"/>
              </a:spcBef>
              <a:spcAft>
                <a:spcPts val="0"/>
              </a:spcAft>
              <a:buClrTx/>
              <a:buSzTx/>
              <a:buFontTx/>
              <a:buNone/>
              <a:tabLst/>
              <a:defRPr/>
            </a:pPr>
            <a:r>
              <a:rPr lang="de-DE" b="1"/>
              <a:t>So wir haben einen </a:t>
            </a:r>
            <a:r>
              <a:rPr lang="de-DE" b="1" err="1"/>
              <a:t>monolithen</a:t>
            </a:r>
            <a:r>
              <a:rPr lang="de-DE" b="1"/>
              <a:t> mal vorbereitet -&gt;  Code zeigen (Nicht nachmachen)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err="1"/>
              <a:t>monolith</a:t>
            </a:r>
            <a:r>
              <a:rPr lang="de-DE" b="0"/>
              <a:t> starten mit Schnittstelle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Schnittstelle erklären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a:p>
          <a:p>
            <a:pPr marL="0" marR="0" lvl="0" indent="0" algn="l" defTabSz="914400" rtl="0" eaLnBrk="1" fontAlgn="auto" latinLnBrk="0" hangingPunct="1">
              <a:lnSpc>
                <a:spcPct val="100000"/>
              </a:lnSpc>
              <a:spcBef>
                <a:spcPts val="0"/>
              </a:spcBef>
              <a:spcAft>
                <a:spcPts val="0"/>
              </a:spcAft>
              <a:buClrTx/>
              <a:buSzTx/>
              <a:buFontTx/>
              <a:buNone/>
              <a:tabLst/>
              <a:defRPr/>
            </a:pPr>
            <a:r>
              <a:rPr lang="de-DE" b="1"/>
              <a:t>Ihre Aufgabe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ist nun den </a:t>
            </a:r>
            <a:r>
              <a:rPr lang="de-DE" b="0" err="1"/>
              <a:t>code</a:t>
            </a:r>
            <a:r>
              <a:rPr lang="de-DE" b="0"/>
              <a:t> des </a:t>
            </a:r>
            <a:r>
              <a:rPr lang="de-DE" b="0" err="1"/>
              <a:t>monolithen</a:t>
            </a:r>
            <a:r>
              <a:rPr lang="de-DE" b="0"/>
              <a:t> in die </a:t>
            </a:r>
            <a:r>
              <a:rPr lang="de-DE" b="0" err="1"/>
              <a:t>Serverless</a:t>
            </a:r>
            <a:r>
              <a:rPr lang="de-DE" b="0"/>
              <a:t> </a:t>
            </a:r>
            <a:r>
              <a:rPr lang="de-DE" b="0" err="1"/>
              <a:t>funktionen</a:t>
            </a:r>
            <a:r>
              <a:rPr lang="de-DE" b="0"/>
              <a:t> zu kopieren und dann hochzuladen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wir machen das weitere Schritt für Schritt zusammen</a:t>
            </a:r>
          </a:p>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28</a:t>
            </a:fld>
            <a:endParaRPr lang="de-DE"/>
          </a:p>
        </p:txBody>
      </p:sp>
    </p:spTree>
    <p:extLst>
      <p:ext uri="{BB962C8B-B14F-4D97-AF65-F5344CB8AC3E}">
        <p14:creationId xmlns:p14="http://schemas.microsoft.com/office/powerpoint/2010/main" val="618748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Hier die Aufgaben Schritt für Schritt – sie haben dieselbe Aufgabenstellung auch auf ihrem Ihrem Tisch ausgedruckt liegen plus noch weitere </a:t>
            </a:r>
            <a:r>
              <a:rPr lang="de-DE" b="0" err="1"/>
              <a:t>Tips</a:t>
            </a:r>
            <a:endParaRPr lang="de-DE" b="0"/>
          </a:p>
          <a:p>
            <a:endParaRPr lang="de-DE" b="0"/>
          </a:p>
          <a:p>
            <a:r>
              <a:rPr lang="de-DE" b="0" err="1"/>
              <a:t>Tip</a:t>
            </a:r>
            <a:r>
              <a:rPr lang="de-DE" b="0"/>
              <a:t>:</a:t>
            </a:r>
          </a:p>
          <a:p>
            <a:pPr marL="171450" indent="-171450">
              <a:buFontTx/>
              <a:buChar char="-"/>
            </a:pPr>
            <a:r>
              <a:rPr lang="de-DE" b="0"/>
              <a:t>machen sie nur soviel sie können – jede Aufgabe ist in sich unabhängig von der nächsten. Also wenn die nicht klappt nicht so wild</a:t>
            </a:r>
          </a:p>
          <a:p>
            <a:pPr marL="171450" indent="-171450">
              <a:buFontTx/>
              <a:buChar char="-"/>
            </a:pPr>
            <a:r>
              <a:rPr lang="de-DE" b="0"/>
              <a:t>Wenn nicht jemand nicht weiterkommt einfach die Hand heben, die Kollegen die stehen helfen ihnen gerne</a:t>
            </a:r>
          </a:p>
          <a:p>
            <a:pPr marL="171450" indent="-171450">
              <a:buFontTx/>
              <a:buChar char="-"/>
            </a:pPr>
            <a:r>
              <a:rPr lang="de-DE" b="0"/>
              <a:t>Herr Schmider kündigt dann die Zeit wieder an</a:t>
            </a:r>
          </a:p>
          <a:p>
            <a:endParaRPr lang="de-DE" b="0"/>
          </a:p>
          <a:p>
            <a:pPr marL="171450" indent="-171450">
              <a:buFont typeface="Wingdings" pitchFamily="2" charset="2"/>
              <a:buChar char="Ø"/>
            </a:pPr>
            <a:r>
              <a:rPr lang="de-DE" b="0"/>
              <a:t>Aufgabetext vorlesen</a:t>
            </a:r>
          </a:p>
          <a:p>
            <a:pPr marL="171450" indent="-171450">
              <a:buFont typeface="Wingdings" pitchFamily="2" charset="2"/>
              <a:buChar char="Ø"/>
            </a:pPr>
            <a:endParaRPr lang="de-DE" b="0"/>
          </a:p>
          <a:p>
            <a:pPr marL="0" indent="0">
              <a:buFont typeface="Wingdings" pitchFamily="2" charset="2"/>
              <a:buNone/>
            </a:pPr>
            <a:r>
              <a:rPr lang="de-DE" b="0"/>
              <a:t>15min</a:t>
            </a:r>
          </a:p>
          <a:p>
            <a:endParaRPr lang="de-DE" b="0"/>
          </a:p>
          <a:p>
            <a:r>
              <a:rPr lang="de-DE" b="0"/>
              <a:t>Browser</a:t>
            </a:r>
          </a:p>
          <a:p>
            <a:pPr marL="171450" indent="-171450">
              <a:buFontTx/>
              <a:buChar char="-"/>
            </a:pPr>
            <a:r>
              <a:rPr lang="de-DE" b="0" err="1"/>
              <a:t>login</a:t>
            </a:r>
            <a:r>
              <a:rPr lang="de-DE" b="0"/>
              <a:t> </a:t>
            </a:r>
          </a:p>
          <a:p>
            <a:pPr marL="171450" indent="-171450">
              <a:buFontTx/>
              <a:buChar char="-"/>
            </a:pPr>
            <a:r>
              <a:rPr lang="de-DE" b="0" err="1"/>
              <a:t>lambda</a:t>
            </a:r>
            <a:endParaRPr lang="de-DE" b="0"/>
          </a:p>
          <a:p>
            <a:pPr marL="171450" indent="-171450">
              <a:buFontTx/>
              <a:buChar char="-"/>
            </a:pPr>
            <a:r>
              <a:rPr lang="de-DE" b="0" err="1"/>
              <a:t>logs</a:t>
            </a:r>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29</a:t>
            </a:fld>
            <a:endParaRPr lang="de-DE"/>
          </a:p>
        </p:txBody>
      </p:sp>
    </p:spTree>
    <p:extLst>
      <p:ext uri="{BB962C8B-B14F-4D97-AF65-F5344CB8AC3E}">
        <p14:creationId xmlns:p14="http://schemas.microsoft.com/office/powerpoint/2010/main" val="2035779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Ich bin älter als ich </a:t>
            </a:r>
            <a:r>
              <a:rPr lang="de-DE" err="1"/>
              <a:t>ausschau</a:t>
            </a:r>
            <a:r>
              <a:rPr lang="de-DE"/>
              <a:t> und habe tatsächlich schon den ein oder anderen IT-Trend gesehen, der dann doch nie kam.</a:t>
            </a:r>
          </a:p>
          <a:p>
            <a:r>
              <a:rPr lang="de-DE"/>
              <a:t>Wir alle haben jetzt einen Trend im Kopf von dem man uns gesagt hat, dass es die große Zukunft ist, der dann aber doch nie so richtig kam.</a:t>
            </a:r>
          </a:p>
          <a:p>
            <a:endParaRPr lang="de-DE"/>
          </a:p>
          <a:p>
            <a:r>
              <a:rPr lang="de-DE"/>
              <a:t>Die Cloud gehört nicht zu diesen Trends.</a:t>
            </a:r>
          </a:p>
          <a:p>
            <a:r>
              <a:rPr lang="de-DE"/>
              <a:t>Die Cloud ist eine absolute Erfolgsgeschichte.</a:t>
            </a:r>
          </a:p>
        </p:txBody>
      </p:sp>
      <p:sp>
        <p:nvSpPr>
          <p:cNvPr id="4" name="Foliennummernplatzhalter 3"/>
          <p:cNvSpPr>
            <a:spLocks noGrp="1"/>
          </p:cNvSpPr>
          <p:nvPr>
            <p:ph type="sldNum" sz="quarter" idx="5"/>
          </p:nvPr>
        </p:nvSpPr>
        <p:spPr/>
        <p:txBody>
          <a:bodyPr/>
          <a:lstStyle/>
          <a:p>
            <a:fld id="{93B9461E-DD6C-1A43-B12D-8A7AFF403549}" type="slidenum">
              <a:rPr lang="de-DE" smtClean="0"/>
              <a:t>3</a:t>
            </a:fld>
            <a:endParaRPr lang="de-DE"/>
          </a:p>
        </p:txBody>
      </p:sp>
    </p:spTree>
    <p:extLst>
      <p:ext uri="{BB962C8B-B14F-4D97-AF65-F5344CB8AC3E}">
        <p14:creationId xmlns:p14="http://schemas.microsoft.com/office/powerpoint/2010/main" val="4587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Nachdem sie das ja alles so gut nun können, starten wir doch mal eine kleine Herausforderung. Wir bringen eine neue Schnittstelle in 5 Minuten produktiv</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err="1"/>
              <a:t>serverless</a:t>
            </a:r>
            <a:r>
              <a:rPr lang="de-DE"/>
              <a:t> - </a:t>
            </a:r>
            <a:r>
              <a:rPr lang="de-DE" b="1"/>
              <a:t>Entwicklungsgeschwindigkeit</a:t>
            </a:r>
          </a:p>
          <a:p>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30</a:t>
            </a:fld>
            <a:endParaRPr lang="de-DE"/>
          </a:p>
        </p:txBody>
      </p:sp>
    </p:spTree>
    <p:extLst>
      <p:ext uri="{BB962C8B-B14F-4D97-AF65-F5344CB8AC3E}">
        <p14:creationId xmlns:p14="http://schemas.microsoft.com/office/powerpoint/2010/main" val="2883314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Auch hierzu eine Aufgabenstellung</a:t>
            </a:r>
          </a:p>
        </p:txBody>
      </p:sp>
      <p:sp>
        <p:nvSpPr>
          <p:cNvPr id="4" name="Foliennummernplatzhalter 3"/>
          <p:cNvSpPr>
            <a:spLocks noGrp="1"/>
          </p:cNvSpPr>
          <p:nvPr>
            <p:ph type="sldNum" sz="quarter" idx="5"/>
          </p:nvPr>
        </p:nvSpPr>
        <p:spPr/>
        <p:txBody>
          <a:bodyPr/>
          <a:lstStyle/>
          <a:p>
            <a:fld id="{93B9461E-DD6C-1A43-B12D-8A7AFF403549}" type="slidenum">
              <a:rPr lang="de-DE" smtClean="0"/>
              <a:t>31</a:t>
            </a:fld>
            <a:endParaRPr lang="de-DE"/>
          </a:p>
        </p:txBody>
      </p:sp>
    </p:spTree>
    <p:extLst>
      <p:ext uri="{BB962C8B-B14F-4D97-AF65-F5344CB8AC3E}">
        <p14:creationId xmlns:p14="http://schemas.microsoft.com/office/powerpoint/2010/main" val="112189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So jetzt nehmen wir noch </a:t>
            </a:r>
            <a:r>
              <a:rPr lang="de-DE" b="1" err="1"/>
              <a:t>Observability</a:t>
            </a:r>
            <a:r>
              <a:rPr lang="de-DE" b="0"/>
              <a:t> – und wir schauen mal ein Stückweit in die Blackbox</a:t>
            </a:r>
          </a:p>
          <a:p>
            <a:endParaRPr lang="de-DE" b="0"/>
          </a:p>
          <a:p>
            <a:endParaRPr lang="de-DE" b="0"/>
          </a:p>
          <a:p>
            <a:pPr marL="171450" indent="-171450">
              <a:buFontTx/>
              <a:buChar char="-"/>
            </a:pPr>
            <a:r>
              <a:rPr lang="de-DE" b="0"/>
              <a:t>Dazu leiten wir unsere Logausgabe nun auf ein externes Monitortool um. In unserem Fall </a:t>
            </a:r>
            <a:r>
              <a:rPr lang="de-DE" b="0" err="1"/>
              <a:t>Elastic</a:t>
            </a:r>
            <a:r>
              <a:rPr lang="de-DE" b="0"/>
              <a:t> - das ist sehr weit verbreitet und auch Teil der </a:t>
            </a:r>
            <a:r>
              <a:rPr lang="de-DE" b="0" err="1"/>
              <a:t>CloudNative</a:t>
            </a:r>
            <a:r>
              <a:rPr lang="de-DE" b="0"/>
              <a:t> </a:t>
            </a:r>
            <a:r>
              <a:rPr lang="de-DE" b="0" err="1"/>
              <a:t>Foundattion</a:t>
            </a:r>
            <a:endParaRPr lang="de-DE" b="0"/>
          </a:p>
          <a:p>
            <a:pPr marL="171450" indent="-171450">
              <a:buFontTx/>
              <a:buChar char="-"/>
            </a:pPr>
            <a:r>
              <a:rPr lang="de-DE" b="0"/>
              <a:t>und der zeigt dies als Logs an, die man dann weiterverarbeiten kann als z.B. Auswertungs-Diagramme</a:t>
            </a:r>
          </a:p>
        </p:txBody>
      </p:sp>
      <p:sp>
        <p:nvSpPr>
          <p:cNvPr id="4" name="Foliennummernplatzhalter 3"/>
          <p:cNvSpPr>
            <a:spLocks noGrp="1"/>
          </p:cNvSpPr>
          <p:nvPr>
            <p:ph type="sldNum" sz="quarter" idx="5"/>
          </p:nvPr>
        </p:nvSpPr>
        <p:spPr/>
        <p:txBody>
          <a:bodyPr/>
          <a:lstStyle/>
          <a:p>
            <a:fld id="{93B9461E-DD6C-1A43-B12D-8A7AFF403549}" type="slidenum">
              <a:rPr lang="de-DE" smtClean="0"/>
              <a:t>32</a:t>
            </a:fld>
            <a:endParaRPr lang="de-DE"/>
          </a:p>
        </p:txBody>
      </p:sp>
    </p:spTree>
    <p:extLst>
      <p:ext uri="{BB962C8B-B14F-4D97-AF65-F5344CB8AC3E}">
        <p14:creationId xmlns:p14="http://schemas.microsoft.com/office/powerpoint/2010/main" val="2110688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Was zeigt uns gerade der Monitor</a:t>
            </a:r>
          </a:p>
          <a:p>
            <a:pPr marL="171450" indent="-171450">
              <a:buFontTx/>
              <a:buChar char="-"/>
            </a:pPr>
            <a:r>
              <a:rPr lang="de-DE" b="0"/>
              <a:t>Jede Gruppe hat ein Drehzahlmesser der gerade seine Temperatur anzeigt.</a:t>
            </a:r>
          </a:p>
          <a:p>
            <a:pPr marL="171450" indent="-171450">
              <a:buFontTx/>
              <a:buChar char="-"/>
            </a:pPr>
            <a:r>
              <a:rPr lang="de-DE" b="0"/>
              <a:t>Wie jeder sieht sind alle auf rot</a:t>
            </a:r>
          </a:p>
          <a:p>
            <a:pPr marL="171450" indent="-171450">
              <a:buFontTx/>
              <a:buChar char="-"/>
            </a:pPr>
            <a:r>
              <a:rPr lang="de-DE" b="0"/>
              <a:t>Entweder  sind wir gerade in den Nähe eines Vulkans </a:t>
            </a:r>
            <a:r>
              <a:rPr lang="de-DE" b="0" err="1"/>
              <a:t>unterweges</a:t>
            </a:r>
            <a:r>
              <a:rPr lang="de-DE" b="0"/>
              <a:t> oder </a:t>
            </a:r>
            <a:r>
              <a:rPr lang="de-DE" b="0" err="1"/>
              <a:t>vll</a:t>
            </a:r>
            <a:r>
              <a:rPr lang="de-DE" b="0"/>
              <a:t> etwas wahrscheinlicher es hat sich ein Programmierfehler eingeschlichen und den gilt es jetzt zu suchen und zu reparieren</a:t>
            </a:r>
          </a:p>
          <a:p>
            <a:pPr marL="171450" indent="-171450">
              <a:buFontTx/>
              <a:buChar char="-"/>
            </a:pPr>
            <a:r>
              <a:rPr lang="de-DE" b="0"/>
              <a:t>den wir wissen von </a:t>
            </a:r>
            <a:r>
              <a:rPr lang="de-DE" b="0" err="1"/>
              <a:t>Resillienz</a:t>
            </a:r>
            <a:r>
              <a:rPr lang="de-DE" b="0"/>
              <a:t> schon das kein System fehlerfrei ist</a:t>
            </a:r>
          </a:p>
          <a:p>
            <a:endParaRPr lang="de-DE" b="0"/>
          </a:p>
          <a:p>
            <a:endParaRPr lang="de-DE" b="0"/>
          </a:p>
          <a:p>
            <a:endParaRPr lang="de-DE" b="0"/>
          </a:p>
          <a:p>
            <a:r>
              <a:rPr lang="de-DE" b="0" err="1"/>
              <a:t>Observability</a:t>
            </a:r>
            <a:endParaRPr lang="de-DE" b="0"/>
          </a:p>
          <a:p>
            <a:r>
              <a:rPr lang="de-DE" b="0"/>
              <a:t>+ </a:t>
            </a:r>
            <a:r>
              <a:rPr lang="de-DE" b="1"/>
              <a:t>Reaktionsgeschwindigkeit</a:t>
            </a:r>
          </a:p>
        </p:txBody>
      </p:sp>
      <p:sp>
        <p:nvSpPr>
          <p:cNvPr id="4" name="Foliennummernplatzhalter 3"/>
          <p:cNvSpPr>
            <a:spLocks noGrp="1"/>
          </p:cNvSpPr>
          <p:nvPr>
            <p:ph type="sldNum" sz="quarter" idx="5"/>
          </p:nvPr>
        </p:nvSpPr>
        <p:spPr/>
        <p:txBody>
          <a:bodyPr/>
          <a:lstStyle/>
          <a:p>
            <a:fld id="{93B9461E-DD6C-1A43-B12D-8A7AFF403549}" type="slidenum">
              <a:rPr lang="de-DE" smtClean="0"/>
              <a:t>33</a:t>
            </a:fld>
            <a:endParaRPr lang="de-DE"/>
          </a:p>
        </p:txBody>
      </p:sp>
    </p:spTree>
    <p:extLst>
      <p:ext uri="{BB962C8B-B14F-4D97-AF65-F5344CB8AC3E}">
        <p14:creationId xmlns:p14="http://schemas.microsoft.com/office/powerpoint/2010/main" val="4250248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t>TODO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Wir haben nun gesehen wie sich </a:t>
            </a:r>
            <a:r>
              <a:rPr lang="de-DE" b="1" err="1"/>
              <a:t>Observability</a:t>
            </a:r>
            <a:r>
              <a:rPr lang="de-DE" b="1"/>
              <a:t> und </a:t>
            </a:r>
            <a:r>
              <a:rPr lang="de-DE" b="1" err="1"/>
              <a:t>Resillienz</a:t>
            </a:r>
            <a:r>
              <a:rPr lang="de-DE" b="1"/>
              <a:t> in die Hände spielen.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Wir sehen es schnell, können es schnell fixen und hochladen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Wichtig dabei – wir haben dabei keine Infrastruktur oder </a:t>
            </a:r>
            <a:r>
              <a:rPr lang="de-DE" err="1"/>
              <a:t>ähnl</a:t>
            </a:r>
            <a:r>
              <a:rPr lang="de-DE"/>
              <a:t>. zuvor konfiguriert, und </a:t>
            </a:r>
            <a:r>
              <a:rPr lang="de-DE" err="1"/>
              <a:t>fehler</a:t>
            </a:r>
            <a:r>
              <a:rPr lang="de-DE"/>
              <a:t> auf der </a:t>
            </a:r>
            <a:r>
              <a:rPr lang="de-DE" err="1"/>
              <a:t>Infrastrutktur</a:t>
            </a:r>
            <a:r>
              <a:rPr lang="de-DE"/>
              <a:t> sind auch nicht unser Problem, das ist alles beim Provider – wir kümmern uns nur um unseren Businesscode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34</a:t>
            </a:fld>
            <a:endParaRPr lang="de-DE"/>
          </a:p>
        </p:txBody>
      </p:sp>
    </p:spTree>
    <p:extLst>
      <p:ext uri="{BB962C8B-B14F-4D97-AF65-F5344CB8AC3E}">
        <p14:creationId xmlns:p14="http://schemas.microsoft.com/office/powerpoint/2010/main" val="590175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Ich habe vorhin versprochen das wir unser System mal Stressen, dazu müssen wir es aber erstmal sichtbar machen</a:t>
            </a:r>
          </a:p>
          <a:p>
            <a:endParaRPr lang="de-DE"/>
          </a:p>
          <a:p>
            <a:r>
              <a:rPr lang="de-DE" b="1"/>
              <a:t>Unser Aufbau bleibt gleich</a:t>
            </a:r>
          </a:p>
          <a:p>
            <a:r>
              <a:rPr lang="de-DE"/>
              <a:t>- N </a:t>
            </a:r>
            <a:r>
              <a:rPr lang="de-DE" err="1"/>
              <a:t>notebook</a:t>
            </a:r>
            <a:r>
              <a:rPr lang="de-DE"/>
              <a:t> – mit N </a:t>
            </a:r>
            <a:r>
              <a:rPr lang="de-DE" err="1"/>
              <a:t>accounts</a:t>
            </a:r>
            <a:endParaRPr lang="de-DE"/>
          </a:p>
          <a:p>
            <a:endParaRPr lang="de-DE"/>
          </a:p>
          <a:p>
            <a:r>
              <a:rPr lang="de-DE"/>
              <a:t>An diesem Bild möchte ich nochmal verdeutlichen das jede Gruppe ihre eigene Funktionen hat die auf deinen zentralen Monitor </a:t>
            </a:r>
            <a:r>
              <a:rPr lang="de-DE" err="1"/>
              <a:t>reporten</a:t>
            </a:r>
            <a:r>
              <a:rPr lang="de-DE"/>
              <a:t>.</a:t>
            </a:r>
          </a:p>
          <a:p>
            <a:endParaRPr lang="de-DE"/>
          </a:p>
          <a:p>
            <a:endParaRPr lang="de-DE"/>
          </a:p>
          <a:p>
            <a:r>
              <a:rPr lang="de-DE" err="1"/>
              <a:t>Elastic</a:t>
            </a:r>
            <a:r>
              <a:rPr lang="de-DE"/>
              <a:t> erklären:</a:t>
            </a:r>
          </a:p>
          <a:p>
            <a:pPr marL="171450" indent="-171450">
              <a:buFontTx/>
              <a:buChar char="-"/>
            </a:pPr>
            <a:r>
              <a:rPr lang="de-DE"/>
              <a:t>Der Monitor zeigt uns dabei Aufrufe pro Sekunde über die Zeit</a:t>
            </a:r>
          </a:p>
          <a:p>
            <a:pPr marL="171450" indent="-171450">
              <a:buFontTx/>
              <a:buChar char="-"/>
            </a:pPr>
            <a:endParaRPr lang="de-DE"/>
          </a:p>
          <a:p>
            <a:pPr marL="171450" indent="-171450">
              <a:buFontTx/>
              <a:buChar char="-"/>
            </a:pPr>
            <a:r>
              <a:rPr lang="de-DE"/>
              <a:t>So jetzt brauchen wir nur noch </a:t>
            </a:r>
            <a:r>
              <a:rPr lang="de-DE" err="1"/>
              <a:t>messwerte</a:t>
            </a: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35</a:t>
            </a:fld>
            <a:endParaRPr lang="de-DE"/>
          </a:p>
        </p:txBody>
      </p:sp>
    </p:spTree>
    <p:extLst>
      <p:ext uri="{BB962C8B-B14F-4D97-AF65-F5344CB8AC3E}">
        <p14:creationId xmlns:p14="http://schemas.microsoft.com/office/powerpoint/2010/main" val="224609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Mal angenommen, das Wetter ändert sich schlagartig und wir sehen auf unserer Wanderschaft einen Blitz am Ende des Horizont</a:t>
            </a:r>
          </a:p>
          <a:p>
            <a:endParaRPr lang="de-DE" b="0"/>
          </a:p>
          <a:p>
            <a:r>
              <a:rPr lang="de-DE" b="0"/>
              <a:t>Wir zücken unsere Wetter Applikation und dann schauen wir mal welche Funktionen wir normalerweise aufrufen, </a:t>
            </a:r>
          </a:p>
          <a:p>
            <a:pPr marL="228600" indent="-228600">
              <a:buAutoNum type="arabicPeriod"/>
            </a:pPr>
            <a:r>
              <a:rPr lang="de-DE" b="0"/>
              <a:t>manch einer schaut  zuerst </a:t>
            </a:r>
            <a:r>
              <a:rPr lang="de-DE" b="0" err="1"/>
              <a:t>obs</a:t>
            </a:r>
            <a:r>
              <a:rPr lang="de-DE" b="0"/>
              <a:t> regnet</a:t>
            </a:r>
          </a:p>
          <a:p>
            <a:pPr marL="228600" indent="-228600">
              <a:buAutoNum type="arabicPeriod"/>
            </a:pPr>
            <a:r>
              <a:rPr lang="de-DE" b="0"/>
              <a:t>der andere </a:t>
            </a:r>
            <a:r>
              <a:rPr lang="de-DE" b="0" err="1"/>
              <a:t>vll</a:t>
            </a:r>
            <a:r>
              <a:rPr lang="de-DE" b="0"/>
              <a:t> ob eine Sturmwarnung kommt </a:t>
            </a:r>
          </a:p>
          <a:p>
            <a:pPr marL="228600" indent="-228600">
              <a:buAutoNum type="arabicPeriod"/>
            </a:pPr>
            <a:r>
              <a:rPr lang="de-DE" b="0"/>
              <a:t>und der andere ist optimistisch und such nach dem nächsten Sonnenstrahl</a:t>
            </a:r>
          </a:p>
          <a:p>
            <a:endParaRPr lang="de-DE" b="0"/>
          </a:p>
          <a:p>
            <a:r>
              <a:rPr lang="de-DE" b="0"/>
              <a:t>und das simulieren wir jetzt mal gemeinsam</a:t>
            </a:r>
          </a:p>
        </p:txBody>
      </p:sp>
      <p:sp>
        <p:nvSpPr>
          <p:cNvPr id="4" name="Foliennummernplatzhalter 3"/>
          <p:cNvSpPr>
            <a:spLocks noGrp="1"/>
          </p:cNvSpPr>
          <p:nvPr>
            <p:ph type="sldNum" sz="quarter" idx="5"/>
          </p:nvPr>
        </p:nvSpPr>
        <p:spPr/>
        <p:txBody>
          <a:bodyPr/>
          <a:lstStyle/>
          <a:p>
            <a:fld id="{93B9461E-DD6C-1A43-B12D-8A7AFF403549}" type="slidenum">
              <a:rPr lang="de-DE" smtClean="0"/>
              <a:t>36</a:t>
            </a:fld>
            <a:endParaRPr lang="de-DE"/>
          </a:p>
        </p:txBody>
      </p:sp>
    </p:spTree>
    <p:extLst>
      <p:ext uri="{BB962C8B-B14F-4D97-AF65-F5344CB8AC3E}">
        <p14:creationId xmlns:p14="http://schemas.microsoft.com/office/powerpoint/2010/main" val="115928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Das ist auch ziemlich einfach, wir gehen zusammen in task4</a:t>
            </a:r>
          </a:p>
          <a:p>
            <a:endParaRPr lang="de-DE" b="1"/>
          </a:p>
          <a:p>
            <a:r>
              <a:rPr lang="de-DE" b="1"/>
              <a:t>TODO</a:t>
            </a:r>
          </a:p>
          <a:p>
            <a:endParaRPr lang="de-DE" b="1"/>
          </a:p>
          <a:p>
            <a:r>
              <a:rPr lang="de-DE" b="1"/>
              <a:t>Was sehen wir:</a:t>
            </a:r>
          </a:p>
          <a:p>
            <a:pPr marL="171450" indent="-171450">
              <a:buFontTx/>
              <a:buChar char="-"/>
            </a:pPr>
            <a:r>
              <a:rPr lang="de-DE" b="0"/>
              <a:t>Den Gesamtzähler pro Funktionsnummer</a:t>
            </a:r>
          </a:p>
          <a:p>
            <a:pPr marL="171450" indent="-171450">
              <a:buFontTx/>
              <a:buChar char="-"/>
            </a:pPr>
            <a:r>
              <a:rPr lang="de-DE" b="0"/>
              <a:t>und das Skalierungsverhalten pro Sekunde für jede Funktion einzeln</a:t>
            </a:r>
          </a:p>
          <a:p>
            <a:pPr marL="171450" indent="-171450">
              <a:buFontTx/>
              <a:buChar char="-"/>
            </a:pPr>
            <a:endParaRPr lang="de-DE" b="0"/>
          </a:p>
          <a:p>
            <a:pPr marL="0" indent="0">
              <a:buFontTx/>
              <a:buNone/>
            </a:pPr>
            <a:r>
              <a:rPr lang="de-DE" b="1"/>
              <a:t>Was fällt auf? Ruhe</a:t>
            </a:r>
          </a:p>
          <a:p>
            <a:pPr marL="171450" indent="-171450">
              <a:buFontTx/>
              <a:buChar char="-"/>
            </a:pPr>
            <a:r>
              <a:rPr lang="de-DE" b="0"/>
              <a:t>das dies sehr schnell passiert ist</a:t>
            </a:r>
          </a:p>
          <a:p>
            <a:pPr marL="171450" indent="-171450">
              <a:buFontTx/>
              <a:buChar char="-"/>
            </a:pPr>
            <a:r>
              <a:rPr lang="de-DE" b="0"/>
              <a:t>und man ahnt auch schon das sie Cloud hier langweilt, sind wir mal ehrlich 10 aufrufe pro Sekunde</a:t>
            </a:r>
          </a:p>
          <a:p>
            <a:endParaRPr lang="de-DE" b="0"/>
          </a:p>
          <a:p>
            <a:r>
              <a:rPr lang="de-DE" b="1"/>
              <a:t>Wichtig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a:t>
            </a:r>
            <a:r>
              <a:rPr lang="de-DE" sz="1200" i="1" kern="1200">
                <a:solidFill>
                  <a:schemeClr val="tx1"/>
                </a:solidFill>
                <a:effectLst/>
                <a:latin typeface="+mn-lt"/>
                <a:ea typeface="+mn-ea"/>
                <a:cs typeface="+mn-cs"/>
              </a:rPr>
              <a:t>Wir bekommen mit </a:t>
            </a:r>
            <a:r>
              <a:rPr lang="de-DE" sz="1200" i="1" kern="1200" err="1">
                <a:solidFill>
                  <a:schemeClr val="tx1"/>
                </a:solidFill>
                <a:effectLst/>
                <a:latin typeface="+mn-lt"/>
                <a:ea typeface="+mn-ea"/>
                <a:cs typeface="+mn-cs"/>
              </a:rPr>
              <a:t>Serverless</a:t>
            </a:r>
            <a:r>
              <a:rPr lang="de-DE" sz="1200" i="1" kern="1200">
                <a:solidFill>
                  <a:schemeClr val="tx1"/>
                </a:solidFill>
                <a:effectLst/>
                <a:latin typeface="+mn-lt"/>
                <a:ea typeface="+mn-ea"/>
                <a:cs typeface="+mn-cs"/>
              </a:rPr>
              <a:t> eine günstige Ausführung, hohe Verfügbarkeit, Skalierung, höhere </a:t>
            </a:r>
            <a:r>
              <a:rPr lang="de-DE" sz="1200" i="1" kern="1200" err="1">
                <a:solidFill>
                  <a:schemeClr val="tx1"/>
                </a:solidFill>
                <a:effectLst/>
                <a:latin typeface="+mn-lt"/>
                <a:ea typeface="+mn-ea"/>
                <a:cs typeface="+mn-cs"/>
              </a:rPr>
              <a:t>Entwicklungsgeschwindikeit</a:t>
            </a:r>
            <a:r>
              <a:rPr lang="de-DE" sz="1200" i="1" kern="1200">
                <a:solidFill>
                  <a:schemeClr val="tx1"/>
                </a:solidFill>
                <a:effectLst/>
                <a:latin typeface="+mn-lt"/>
                <a:ea typeface="+mn-ea"/>
                <a:cs typeface="+mn-cs"/>
              </a:rPr>
              <a:t>, usw. am Ende des Tages zählt, dass das hohe Vertrauen des Kunden in das System weiterhin erfüllt werden (wenn nicht sogar übertroffen)</a:t>
            </a:r>
            <a:r>
              <a:rPr lang="de-DE" sz="1200" kern="1200">
                <a:solidFill>
                  <a:schemeClr val="tx1"/>
                </a:solidFill>
                <a:effectLst/>
                <a:latin typeface="+mn-lt"/>
                <a:ea typeface="+mn-ea"/>
                <a:cs typeface="+mn-cs"/>
              </a:rPr>
              <a:t>"</a:t>
            </a:r>
          </a:p>
          <a:p>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37</a:t>
            </a:fld>
            <a:endParaRPr lang="de-DE"/>
          </a:p>
        </p:txBody>
      </p:sp>
    </p:spTree>
    <p:extLst>
      <p:ext uri="{BB962C8B-B14F-4D97-AF65-F5344CB8AC3E}">
        <p14:creationId xmlns:p14="http://schemas.microsoft.com/office/powerpoint/2010/main" val="642357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So jetzt schauen wir mal in die Zukunft</a:t>
            </a:r>
          </a:p>
          <a:p>
            <a:endParaRPr lang="de-DE"/>
          </a:p>
          <a:p>
            <a:r>
              <a:rPr lang="de-DE"/>
              <a:t>Von </a:t>
            </a:r>
            <a:r>
              <a:rPr lang="de-DE" err="1"/>
              <a:t>neustesten</a:t>
            </a:r>
            <a:r>
              <a:rPr lang="de-DE"/>
              <a:t> </a:t>
            </a:r>
            <a:r>
              <a:rPr lang="de-DE" b="1"/>
              <a:t>Plattform</a:t>
            </a:r>
            <a:r>
              <a:rPr lang="de-DE"/>
              <a:t> haben wir schon mitgenommen das Automatisierung und Integration unabdingbarer werden.</a:t>
            </a:r>
          </a:p>
          <a:p>
            <a:pPr marL="171450" indent="-171450">
              <a:buFontTx/>
              <a:buChar char="-"/>
            </a:pPr>
            <a:r>
              <a:rPr lang="de-DE"/>
              <a:t>Alles was wir bisher gemacht haben war mit </a:t>
            </a:r>
            <a:r>
              <a:rPr lang="de-DE" err="1"/>
              <a:t>Scripten</a:t>
            </a:r>
            <a:r>
              <a:rPr lang="de-DE"/>
              <a:t> automatisiert</a:t>
            </a:r>
          </a:p>
          <a:p>
            <a:pPr marL="171450" indent="-171450">
              <a:buFontTx/>
              <a:buChar char="-"/>
            </a:pPr>
            <a:r>
              <a:rPr lang="de-DE"/>
              <a:t>und jetzt mal zu Integration von Diensten und dazu mal eine einfache Zahl: 400</a:t>
            </a:r>
          </a:p>
          <a:p>
            <a:pPr marL="171450" indent="-171450">
              <a:buFontTx/>
              <a:buChar char="-"/>
            </a:pPr>
            <a:r>
              <a:rPr lang="de-DE"/>
              <a:t>400 Service haben wir </a:t>
            </a:r>
            <a:r>
              <a:rPr lang="de-DE" err="1"/>
              <a:t>anfang</a:t>
            </a:r>
            <a:r>
              <a:rPr lang="de-DE"/>
              <a:t> des Jahres gezählt die die 3 größten Cloudprovider zusammen anbieten</a:t>
            </a:r>
          </a:p>
          <a:p>
            <a:pPr marL="171450" indent="-171450">
              <a:buFontTx/>
              <a:buChar char="-"/>
            </a:pPr>
            <a:r>
              <a:rPr lang="de-DE"/>
              <a:t>und das sind nur die offiziellen, viele haben nicht mal eine eigene Webseite oder werden </a:t>
            </a:r>
            <a:r>
              <a:rPr lang="de-DE" err="1"/>
              <a:t>speziel</a:t>
            </a:r>
            <a:r>
              <a:rPr lang="de-DE"/>
              <a:t> beworben</a:t>
            </a:r>
          </a:p>
          <a:p>
            <a:pPr marL="171450" indent="-171450">
              <a:buFontTx/>
              <a:buChar char="-"/>
            </a:pPr>
            <a:endParaRPr lang="de-DE"/>
          </a:p>
          <a:p>
            <a:pPr marL="0" indent="0">
              <a:buFontTx/>
              <a:buNone/>
            </a:pPr>
            <a:r>
              <a:rPr lang="de-DE" b="1"/>
              <a:t>LINK</a:t>
            </a:r>
          </a:p>
          <a:p>
            <a:pPr marL="171450" indent="-171450">
              <a:buFontTx/>
              <a:buChar char="-"/>
            </a:pPr>
            <a:r>
              <a:rPr lang="de-DE"/>
              <a:t>ich zeig ihnen dazu mal ein </a:t>
            </a:r>
            <a:r>
              <a:rPr lang="de-DE" err="1"/>
              <a:t>Opensource</a:t>
            </a:r>
            <a:r>
              <a:rPr lang="de-DE"/>
              <a:t> Webseite die wir dazu gebaut haben</a:t>
            </a:r>
          </a:p>
          <a:p>
            <a:pPr marL="171450" indent="-171450">
              <a:buFontTx/>
              <a:buChar char="-"/>
            </a:pPr>
            <a:endParaRPr lang="de-DE"/>
          </a:p>
          <a:p>
            <a:pPr marL="171450" indent="-171450">
              <a:buFontTx/>
              <a:buChar char="-"/>
            </a:pPr>
            <a:endParaRPr lang="de-DE"/>
          </a:p>
          <a:p>
            <a:pPr marL="0" indent="0">
              <a:buFontTx/>
              <a:buNone/>
            </a:pPr>
            <a:r>
              <a:rPr lang="de-DE" b="1"/>
              <a:t>Auswahl</a:t>
            </a:r>
          </a:p>
          <a:p>
            <a:pPr marL="171450" indent="-171450">
              <a:buFontTx/>
              <a:buChar char="-"/>
            </a:pPr>
            <a:r>
              <a:rPr lang="de-DE"/>
              <a:t>Das sind genug Service das man eigentlich keinen mehr vermissen möchte</a:t>
            </a:r>
          </a:p>
          <a:p>
            <a:pPr marL="171450" indent="-171450">
              <a:buFontTx/>
              <a:buChar char="-"/>
            </a:pPr>
            <a:r>
              <a:rPr lang="de-DE"/>
              <a:t>Da wir heute nicht alle ausprobieren können haben wir mal einen für sie ausgewählt zum spielen</a:t>
            </a:r>
          </a:p>
        </p:txBody>
      </p:sp>
      <p:sp>
        <p:nvSpPr>
          <p:cNvPr id="4" name="Foliennummernplatzhalter 3"/>
          <p:cNvSpPr>
            <a:spLocks noGrp="1"/>
          </p:cNvSpPr>
          <p:nvPr>
            <p:ph type="sldNum" sz="quarter" idx="5"/>
          </p:nvPr>
        </p:nvSpPr>
        <p:spPr/>
        <p:txBody>
          <a:bodyPr/>
          <a:lstStyle/>
          <a:p>
            <a:fld id="{93B9461E-DD6C-1A43-B12D-8A7AFF403549}" type="slidenum">
              <a:rPr lang="de-DE" smtClean="0"/>
              <a:t>38</a:t>
            </a:fld>
            <a:endParaRPr lang="de-DE"/>
          </a:p>
        </p:txBody>
      </p:sp>
    </p:spTree>
    <p:extLst>
      <p:ext uri="{BB962C8B-B14F-4D97-AF65-F5344CB8AC3E}">
        <p14:creationId xmlns:p14="http://schemas.microsoft.com/office/powerpoint/2010/main" val="1783563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Wer ist Polly?</a:t>
            </a:r>
          </a:p>
          <a:p>
            <a:r>
              <a:rPr lang="de-DE"/>
              <a:t>Polly hilft Text in gesprochene Sprache umzuwandeln, kenn wir alle von unserem elektronischen Helferlein. Siri, Cortana, </a:t>
            </a:r>
            <a:r>
              <a:rPr lang="de-DE" err="1"/>
              <a:t>google</a:t>
            </a:r>
            <a:endParaRPr lang="de-DE"/>
          </a:p>
          <a:p>
            <a:endParaRPr lang="de-DE"/>
          </a:p>
          <a:p>
            <a:r>
              <a:rPr lang="de-DE" b="1"/>
              <a:t>Beispiel wo </a:t>
            </a:r>
            <a:r>
              <a:rPr lang="de-DE" b="1" err="1"/>
              <a:t>soetwas</a:t>
            </a:r>
            <a:r>
              <a:rPr lang="de-DE" b="1"/>
              <a:t> nützlich sein kann</a:t>
            </a:r>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Orte an denen Lesen nicht möglich ist – in einem </a:t>
            </a:r>
            <a:r>
              <a:rPr lang="de-DE" err="1"/>
              <a:t>Museumguide</a:t>
            </a:r>
            <a:r>
              <a:rPr lang="de-DE"/>
              <a:t> (spart einen Sprecher)</a:t>
            </a:r>
          </a:p>
          <a:p>
            <a:pPr marL="171450" indent="-171450">
              <a:buFontTx/>
              <a:buChar char="-"/>
            </a:pPr>
            <a:r>
              <a:rPr lang="de-DE"/>
              <a:t>Monitoring – Alarm</a:t>
            </a:r>
          </a:p>
          <a:p>
            <a:pPr marL="171450" indent="-171450">
              <a:buFontTx/>
              <a:buChar char="-"/>
            </a:pPr>
            <a:r>
              <a:rPr lang="de-DE"/>
              <a:t>konkret könnte man damit eine öffentliche Wettermeldung bauen und das machen wir jetzt auch</a:t>
            </a:r>
          </a:p>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39</a:t>
            </a:fld>
            <a:endParaRPr lang="de-DE"/>
          </a:p>
        </p:txBody>
      </p:sp>
    </p:spTree>
    <p:extLst>
      <p:ext uri="{BB962C8B-B14F-4D97-AF65-F5344CB8AC3E}">
        <p14:creationId xmlns:p14="http://schemas.microsoft.com/office/powerpoint/2010/main" val="335786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Und dafür muss man sich nur mal die Zahlen der großen Cloud Anbieter anschauen, um das zu glauben.</a:t>
            </a:r>
          </a:p>
          <a:p>
            <a:r>
              <a:rPr lang="de-DE"/>
              <a:t>Amazon wächst 2018 um 47% davor das Jahr um 43%, also zwei Jahre hintereinander um fast 50%.</a:t>
            </a:r>
          </a:p>
          <a:p>
            <a:endParaRPr lang="de-DE"/>
          </a:p>
          <a:p>
            <a:r>
              <a:rPr lang="de-DE"/>
              <a:t>Wenn man sich das in Zahlen anschaut sind das 2018 7,3 € Mrd. Gewinn mit AWS ... Und 7.1 € Mrd. mit eCommerce.</a:t>
            </a:r>
          </a:p>
          <a:p>
            <a:r>
              <a:rPr lang="de-DE"/>
              <a:t>Die Cloud trägt also mehr zu Amazons Gewinn bei als Bücher kaufen, Lebensmittel kaufen oder Prime-Abos!</a:t>
            </a:r>
          </a:p>
          <a:p>
            <a:r>
              <a:rPr lang="de-DE"/>
              <a:t>Und die Schere wird in den nächste Jahren vermutlich weiter aufgehen.</a:t>
            </a:r>
          </a:p>
          <a:p>
            <a:endParaRPr lang="de-DE"/>
          </a:p>
          <a:p>
            <a:r>
              <a:rPr lang="de-DE"/>
              <a:t>Und </a:t>
            </a:r>
            <a:r>
              <a:rPr lang="de-DE" err="1"/>
              <a:t>MicroSoft</a:t>
            </a:r>
            <a:r>
              <a:rPr lang="de-DE"/>
              <a:t> wächst noch schneller!</a:t>
            </a:r>
          </a:p>
          <a:p>
            <a:r>
              <a:rPr lang="de-DE"/>
              <a:t>Zwar auf einem niedrigeren Start-</a:t>
            </a:r>
            <a:r>
              <a:rPr lang="de-DE" err="1"/>
              <a:t>Nievau</a:t>
            </a:r>
            <a:r>
              <a:rPr lang="de-DE"/>
              <a:t>, aber obwohl AWS wahnsinnig wächst holt MS noch auf ... Das alleine zeigt die wahnsinnige Marktbewegung.</a:t>
            </a:r>
          </a:p>
          <a:p>
            <a:endParaRPr lang="de-DE"/>
          </a:p>
          <a:p>
            <a:r>
              <a:rPr lang="de-DE"/>
              <a:t>Auch wir stellen fest, jedes neue Vorhaben in das wir mit Kunden gehen ist im Grunde genommen in der Cloud.</a:t>
            </a:r>
          </a:p>
          <a:p>
            <a:r>
              <a:rPr lang="de-DE"/>
              <a:t>Oft ist es sogar eine Anwendung in die Cloud zu heben.</a:t>
            </a:r>
          </a:p>
          <a:p>
            <a:endParaRPr lang="de-DE"/>
          </a:p>
          <a:p>
            <a:r>
              <a:rPr lang="de-DE"/>
              <a:t>Das heißt Fragen, die man sich stallt:</a:t>
            </a:r>
          </a:p>
          <a:p>
            <a:pPr marL="171450" indent="-171450">
              <a:buFont typeface="Arial" panose="020B0604020202020204" pitchFamily="34" charset="0"/>
              <a:buChar char="•"/>
            </a:pPr>
            <a:r>
              <a:rPr lang="de-DE"/>
              <a:t>Eigenes Server oder eben Public Sharing in der Cloud</a:t>
            </a:r>
          </a:p>
          <a:p>
            <a:pPr marL="171450" indent="-171450">
              <a:buFont typeface="Arial" panose="020B0604020202020204" pitchFamily="34" charset="0"/>
              <a:buChar char="•"/>
            </a:pPr>
            <a:r>
              <a:rPr lang="de-DE"/>
              <a:t>Wie sieht es mit der Datensicherheit aus</a:t>
            </a:r>
          </a:p>
          <a:p>
            <a:pPr marL="171450" indent="-171450">
              <a:buFont typeface="Arial" panose="020B0604020202020204" pitchFamily="34" charset="0"/>
              <a:buChar char="•"/>
            </a:pPr>
            <a:endParaRPr lang="de-DE"/>
          </a:p>
          <a:p>
            <a:pPr marL="0" indent="0">
              <a:buFont typeface="Arial" panose="020B0604020202020204" pitchFamily="34" charset="0"/>
              <a:buNone/>
            </a:pPr>
            <a:r>
              <a:rPr lang="de-DE"/>
              <a:t>Beantworten sich immer mehr mit: Public Sharing ist was ich will, meine Sicherheitsanforderungen – Amazon und AWS sin beide ISO27001-zertifiziert und haben Zentren in Europa-  sind erfüllt. Ich gehe in die Cloud.</a:t>
            </a:r>
          </a:p>
        </p:txBody>
      </p:sp>
      <p:sp>
        <p:nvSpPr>
          <p:cNvPr id="4" name="Foliennummernplatzhalter 3"/>
          <p:cNvSpPr>
            <a:spLocks noGrp="1"/>
          </p:cNvSpPr>
          <p:nvPr>
            <p:ph type="sldNum" sz="quarter" idx="5"/>
          </p:nvPr>
        </p:nvSpPr>
        <p:spPr/>
        <p:txBody>
          <a:bodyPr/>
          <a:lstStyle/>
          <a:p>
            <a:fld id="{93B9461E-DD6C-1A43-B12D-8A7AFF403549}" type="slidenum">
              <a:rPr lang="de-DE" smtClean="0"/>
              <a:t>4</a:t>
            </a:fld>
            <a:endParaRPr lang="de-DE"/>
          </a:p>
        </p:txBody>
      </p:sp>
    </p:spTree>
    <p:extLst>
      <p:ext uri="{BB962C8B-B14F-4D97-AF65-F5344CB8AC3E}">
        <p14:creationId xmlns:p14="http://schemas.microsoft.com/office/powerpoint/2010/main" val="14863943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Wir erweitern unseren Aufbau</a:t>
            </a:r>
          </a:p>
          <a:p>
            <a:pPr marL="171450" indent="-171450">
              <a:buFontTx/>
              <a:buChar char="-"/>
            </a:pPr>
            <a:r>
              <a:rPr lang="de-DE" b="0"/>
              <a:t>rechts sehen sie den Polly </a:t>
            </a:r>
            <a:r>
              <a:rPr lang="de-DE" b="0" err="1"/>
              <a:t>service</a:t>
            </a:r>
            <a:r>
              <a:rPr lang="de-DE" b="0"/>
              <a:t>, den wir über eine API an die SLS Funktion angebunden habe, der Sorgt dafür das der Text den wir ihn schicken in Lautsprache umgewandelt wird</a:t>
            </a:r>
          </a:p>
          <a:p>
            <a:pPr marL="171450" indent="-171450">
              <a:buFontTx/>
              <a:buChar char="-"/>
            </a:pPr>
            <a:r>
              <a:rPr lang="de-DE" b="0" err="1"/>
              <a:t>Diesesmal</a:t>
            </a:r>
            <a:r>
              <a:rPr lang="de-DE" b="0"/>
              <a:t> haben wir uns auch noch ein schickes Frontend gebaut und darüber rufen wir unsere SLS Funktion auf</a:t>
            </a:r>
          </a:p>
          <a:p>
            <a:pPr marL="171450" indent="-171450">
              <a:buFontTx/>
              <a:buChar char="-"/>
            </a:pPr>
            <a:endParaRPr lang="de-DE" b="0"/>
          </a:p>
          <a:p>
            <a:pPr marL="171450" indent="-171450">
              <a:buFontTx/>
              <a:buChar char="-"/>
            </a:pPr>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40</a:t>
            </a:fld>
            <a:endParaRPr lang="de-DE"/>
          </a:p>
        </p:txBody>
      </p:sp>
    </p:spTree>
    <p:extLst>
      <p:ext uri="{BB962C8B-B14F-4D97-AF65-F5344CB8AC3E}">
        <p14:creationId xmlns:p14="http://schemas.microsoft.com/office/powerpoint/2010/main" val="1390909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TODO</a:t>
            </a:r>
          </a:p>
          <a:p>
            <a:endParaRPr lang="de-DE" b="0"/>
          </a:p>
          <a:p>
            <a:r>
              <a:rPr lang="de-DE" b="1"/>
              <a:t>Zeigen</a:t>
            </a:r>
          </a:p>
          <a:p>
            <a:r>
              <a:rPr lang="de-DE" b="0"/>
              <a:t>- Dienstintegration im Code</a:t>
            </a:r>
          </a:p>
          <a:p>
            <a:endParaRPr lang="de-DE" b="0"/>
          </a:p>
          <a:p>
            <a:r>
              <a:rPr lang="de-DE" b="0"/>
              <a:t>nächste Seite – noch mehr Dienste?</a:t>
            </a:r>
          </a:p>
        </p:txBody>
      </p:sp>
      <p:sp>
        <p:nvSpPr>
          <p:cNvPr id="4" name="Foliennummernplatzhalter 3"/>
          <p:cNvSpPr>
            <a:spLocks noGrp="1"/>
          </p:cNvSpPr>
          <p:nvPr>
            <p:ph type="sldNum" sz="quarter" idx="5"/>
          </p:nvPr>
        </p:nvSpPr>
        <p:spPr/>
        <p:txBody>
          <a:bodyPr/>
          <a:lstStyle/>
          <a:p>
            <a:fld id="{93B9461E-DD6C-1A43-B12D-8A7AFF403549}" type="slidenum">
              <a:rPr lang="de-DE" smtClean="0"/>
              <a:t>41</a:t>
            </a:fld>
            <a:endParaRPr lang="de-DE"/>
          </a:p>
        </p:txBody>
      </p:sp>
    </p:spTree>
    <p:extLst>
      <p:ext uri="{BB962C8B-B14F-4D97-AF65-F5344CB8AC3E}">
        <p14:creationId xmlns:p14="http://schemas.microsoft.com/office/powerpoint/2010/main" val="1947377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Was ihnen sicher aufgefallen ist. Deutsche </a:t>
            </a:r>
            <a:r>
              <a:rPr lang="de-DE" err="1"/>
              <a:t>sätze</a:t>
            </a:r>
            <a:r>
              <a:rPr lang="de-DE"/>
              <a:t> mit </a:t>
            </a:r>
            <a:r>
              <a:rPr lang="de-DE" err="1"/>
              <a:t>Japansichen</a:t>
            </a:r>
            <a:r>
              <a:rPr lang="de-DE"/>
              <a:t> Dialekt zu sprechen macht wenig sinn,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wir wollen das schon übersetzt haben und auch dafür gibt einen Service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und wenn wir noch weiter gehen könnten wir sogar Bilder von texten einscannen und übersetzen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Sie merken schon es gibt genug </a:t>
            </a:r>
            <a:r>
              <a:rPr lang="de-DE" err="1"/>
              <a:t>services</a:t>
            </a:r>
            <a:r>
              <a:rPr lang="de-DE"/>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42</a:t>
            </a:fld>
            <a:endParaRPr lang="de-DE"/>
          </a:p>
        </p:txBody>
      </p:sp>
    </p:spTree>
    <p:extLst>
      <p:ext uri="{BB962C8B-B14F-4D97-AF65-F5344CB8AC3E}">
        <p14:creationId xmlns:p14="http://schemas.microsoft.com/office/powerpoint/2010/main" val="1265791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43</a:t>
            </a:fld>
            <a:endParaRPr lang="de-DE"/>
          </a:p>
        </p:txBody>
      </p:sp>
    </p:spTree>
    <p:extLst>
      <p:ext uri="{BB962C8B-B14F-4D97-AF65-F5344CB8AC3E}">
        <p14:creationId xmlns:p14="http://schemas.microsoft.com/office/powerpoint/2010/main" val="3332605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Und ... Warum auch nicht?</a:t>
            </a:r>
          </a:p>
          <a:p>
            <a:endParaRPr lang="de-DE"/>
          </a:p>
          <a:p>
            <a:r>
              <a:rPr lang="de-DE"/>
              <a:t>Drehen wir die Zeit mal ein wenig zurück, und schauen uns an mit welchen Versprechen die Cloud angetreten ist, dazu eine Geschichte von zwei Kunden bei denen wir vor ein paar Jahren waren. Ein Reiseunternehmen und ein Flughafen. Das Reiseunternehmen hat einmal im Jahr richtig Last und braucht dazu viele Server: Das Weihnachtsgeschäft, wenn Leute sich Reisen schenken. Der Flughafen hat auch einmal im Jahr richtig Last, im Sommer wenn die Leute die Reise antreten. </a:t>
            </a:r>
          </a:p>
          <a:p>
            <a:endParaRPr lang="de-DE"/>
          </a:p>
          <a:p>
            <a:r>
              <a:rPr lang="de-DE"/>
              <a:t>Jetzt können beide </a:t>
            </a:r>
            <a:r>
              <a:rPr lang="de-DE" err="1"/>
              <a:t>soviele</a:t>
            </a:r>
            <a:r>
              <a:rPr lang="de-DE"/>
              <a:t> Server kaufen wie sie nur einmal im Jahr brauchen oder in die Cloud gehen und sich die Server quasi teilen, nur dann skalieren wenn sie es wirklich brauchen.</a:t>
            </a:r>
          </a:p>
          <a:p>
            <a:r>
              <a:rPr lang="de-DE"/>
              <a:t>Das ist eine Geschichte, die man vor ein paar Jahren ständig als Vorteil der Cloud gehört hat. Und als Grund warum man dahin wollen sollte.</a:t>
            </a:r>
          </a:p>
        </p:txBody>
      </p:sp>
      <p:sp>
        <p:nvSpPr>
          <p:cNvPr id="4" name="Foliennummernplatzhalter 3"/>
          <p:cNvSpPr>
            <a:spLocks noGrp="1"/>
          </p:cNvSpPr>
          <p:nvPr>
            <p:ph type="sldNum" sz="quarter" idx="5"/>
          </p:nvPr>
        </p:nvSpPr>
        <p:spPr/>
        <p:txBody>
          <a:bodyPr/>
          <a:lstStyle/>
          <a:p>
            <a:fld id="{93B9461E-DD6C-1A43-B12D-8A7AFF403549}" type="slidenum">
              <a:rPr lang="de-DE" smtClean="0"/>
              <a:t>5</a:t>
            </a:fld>
            <a:endParaRPr lang="de-DE"/>
          </a:p>
        </p:txBody>
      </p:sp>
    </p:spTree>
    <p:extLst>
      <p:ext uri="{BB962C8B-B14F-4D97-AF65-F5344CB8AC3E}">
        <p14:creationId xmlns:p14="http://schemas.microsoft.com/office/powerpoint/2010/main" val="263916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r>
              <a:rPr lang="de-DE"/>
              <a:t>Letztlich hat die Cloud drei große Versprechen gemacht und weitgehend eingehalten:</a:t>
            </a:r>
          </a:p>
          <a:p>
            <a:endParaRPr lang="de-DE"/>
          </a:p>
          <a:p>
            <a:r>
              <a:rPr lang="de-DE"/>
              <a:t>Eine Geringere Total </a:t>
            </a:r>
            <a:r>
              <a:rPr lang="de-DE" err="1"/>
              <a:t>Cost</a:t>
            </a:r>
            <a:r>
              <a:rPr lang="de-DE"/>
              <a:t> </a:t>
            </a:r>
            <a:r>
              <a:rPr lang="de-DE" err="1"/>
              <a:t>of</a:t>
            </a:r>
            <a:r>
              <a:rPr lang="de-DE"/>
              <a:t> Ownership, der Reiseanbieter hat seine Infrastrukturkosten z.B. um 90% gesenkt.</a:t>
            </a:r>
          </a:p>
          <a:p>
            <a:r>
              <a:rPr lang="de-DE"/>
              <a:t>Eine leichtere Skalierung bei Bedarf, etwa in dem Beispiel von eben, wenn ich nur einmal im Jahr 10.000 Server brauche bezahle ich die auch nur dann und den Rest vom Jahr 2000. </a:t>
            </a:r>
          </a:p>
          <a:p>
            <a:endParaRPr lang="de-DE"/>
          </a:p>
          <a:p>
            <a:r>
              <a:rPr lang="de-DE"/>
              <a:t>Die drei Punkte hängen natürlich zusammen denn dadurch etwa spare ich ja die Kosten und werde drittens auch Reaktionsschneller wenn am Markt was passiert.</a:t>
            </a:r>
          </a:p>
          <a:p>
            <a:r>
              <a:rPr lang="de-DE"/>
              <a:t>Es fällt mir aber auch leichter neue Features anzubieten, weil ich keine parallelen Bestellprozesse pflegen muss.</a:t>
            </a:r>
          </a:p>
          <a:p>
            <a:pPr marL="171450" indent="-171450">
              <a:buFont typeface="Arial" panose="020B0604020202020204" pitchFamily="34" charset="0"/>
              <a:buChar char="•"/>
            </a:pP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6</a:t>
            </a:fld>
            <a:endParaRPr lang="de-DE"/>
          </a:p>
        </p:txBody>
      </p:sp>
    </p:spTree>
    <p:extLst>
      <p:ext uri="{BB962C8B-B14F-4D97-AF65-F5344CB8AC3E}">
        <p14:creationId xmlns:p14="http://schemas.microsoft.com/office/powerpoint/2010/main" val="3964685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Ich bin also aus guten Gründen in die Cloud gegangen und jetzt läuft meine Anwendung auf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Und nu?</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Jetzt wo ich in diesem neuen technologischen Paradigma lebe ... Geht da noch mehr wenn ich mich weiter drauf einlasse?</a:t>
            </a:r>
          </a:p>
          <a:p>
            <a:endParaRPr lang="de-DE"/>
          </a:p>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7</a:t>
            </a:fld>
            <a:endParaRPr lang="de-DE"/>
          </a:p>
        </p:txBody>
      </p:sp>
    </p:spTree>
    <p:extLst>
      <p:ext uri="{BB962C8B-B14F-4D97-AF65-F5344CB8AC3E}">
        <p14:creationId xmlns:p14="http://schemas.microsoft.com/office/powerpoint/2010/main" val="15886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200">
                <a:solidFill>
                  <a:schemeClr val="bg1"/>
                </a:solidFill>
                <a:ea typeface="Roboto" panose="02000000000000000000" pitchFamily="2" charset="0"/>
                <a:cs typeface="Consolas" panose="020B0609020204030204" pitchFamily="49" charset="0"/>
              </a:rPr>
              <a:t>Ja, durchaus.</a:t>
            </a:r>
          </a:p>
          <a:p>
            <a:pPr algn="l"/>
            <a:endParaRPr lang="de-DE" sz="1200">
              <a:solidFill>
                <a:schemeClr val="bg1"/>
              </a:solidFill>
              <a:ea typeface="Roboto" panose="02000000000000000000" pitchFamily="2" charset="0"/>
              <a:cs typeface="Consolas" panose="020B0609020204030204" pitchFamily="49" charset="0"/>
            </a:endParaRPr>
          </a:p>
          <a:p>
            <a:pPr algn="l"/>
            <a:r>
              <a:rPr lang="de-DE" sz="1200">
                <a:solidFill>
                  <a:schemeClr val="bg1"/>
                </a:solidFill>
                <a:ea typeface="Roboto" panose="02000000000000000000" pitchFamily="2" charset="0"/>
                <a:cs typeface="Consolas" panose="020B0609020204030204" pitchFamily="49" charset="0"/>
              </a:rPr>
              <a:t>Zum Beispiel gab es parallel zur Cloud-Entwicklung einen </a:t>
            </a:r>
            <a:r>
              <a:rPr lang="de-DE" sz="1200" err="1">
                <a:solidFill>
                  <a:schemeClr val="bg1"/>
                </a:solidFill>
                <a:ea typeface="Roboto" panose="02000000000000000000" pitchFamily="2" charset="0"/>
                <a:cs typeface="Consolas" panose="020B0609020204030204" pitchFamily="49" charset="0"/>
              </a:rPr>
              <a:t>Shift</a:t>
            </a:r>
            <a:r>
              <a:rPr lang="de-DE" sz="1200">
                <a:solidFill>
                  <a:schemeClr val="bg1"/>
                </a:solidFill>
                <a:ea typeface="Roboto" panose="02000000000000000000" pitchFamily="2" charset="0"/>
                <a:cs typeface="Consolas" panose="020B0609020204030204" pitchFamily="49" charset="0"/>
              </a:rPr>
              <a:t> hin in der Architektur Richtung </a:t>
            </a:r>
            <a:r>
              <a:rPr lang="de-DE" sz="1200" err="1">
                <a:solidFill>
                  <a:schemeClr val="bg1"/>
                </a:solidFill>
                <a:ea typeface="Roboto" panose="02000000000000000000" pitchFamily="2" charset="0"/>
                <a:cs typeface="Consolas" panose="020B0609020204030204" pitchFamily="49" charset="0"/>
              </a:rPr>
              <a:t>Microservices</a:t>
            </a:r>
            <a:r>
              <a:rPr lang="de-DE" sz="1200">
                <a:solidFill>
                  <a:schemeClr val="bg1"/>
                </a:solidFill>
                <a:ea typeface="Roboto" panose="02000000000000000000" pitchFamily="2" charset="0"/>
                <a:cs typeface="Consolas" panose="020B0609020204030204" pitchFamily="49" charset="0"/>
              </a:rPr>
              <a:t>. Wenn ich kleine Services in der Cloud betreibe habe ich noch einmal ganze andere Möglichkeiten bei der Flexibilität:</a:t>
            </a:r>
          </a:p>
          <a:p>
            <a:pPr algn="l"/>
            <a:endParaRPr lang="de-DE" sz="1200">
              <a:solidFill>
                <a:schemeClr val="bg1"/>
              </a:solidFill>
              <a:ea typeface="Roboto" panose="02000000000000000000" pitchFamily="2" charset="0"/>
              <a:cs typeface="Consolas" panose="020B0609020204030204" pitchFamily="49" charset="0"/>
            </a:endParaRPr>
          </a:p>
          <a:p>
            <a:pPr algn="l"/>
            <a:r>
              <a:rPr lang="de-DE" sz="1200">
                <a:solidFill>
                  <a:schemeClr val="bg1"/>
                </a:solidFill>
                <a:ea typeface="Roboto" panose="02000000000000000000" pitchFamily="2" charset="0"/>
                <a:cs typeface="Consolas" panose="020B0609020204030204" pitchFamily="49" charset="0"/>
              </a:rPr>
              <a:t>Anstatt meine ganze Anwendung zu skalieren, kann ich genau die Teile meiner Software rauslösen, die skalieren müssen und </a:t>
            </a:r>
            <a:r>
              <a:rPr lang="de-DE" sz="1200" err="1">
                <a:solidFill>
                  <a:schemeClr val="bg1"/>
                </a:solidFill>
                <a:ea typeface="Roboto" panose="02000000000000000000" pitchFamily="2" charset="0"/>
                <a:cs typeface="Consolas" panose="020B0609020204030204" pitchFamily="49" charset="0"/>
              </a:rPr>
              <a:t>skalierungsbedürfnisse</a:t>
            </a:r>
            <a:r>
              <a:rPr lang="de-DE" sz="1200">
                <a:solidFill>
                  <a:schemeClr val="bg1"/>
                </a:solidFill>
                <a:ea typeface="Roboto" panose="02000000000000000000" pitchFamily="2" charset="0"/>
                <a:cs typeface="Consolas" panose="020B0609020204030204" pitchFamily="49" charset="0"/>
              </a:rPr>
              <a:t> individuell einstellen.</a:t>
            </a:r>
          </a:p>
          <a:p>
            <a:pPr algn="l"/>
            <a:r>
              <a:rPr lang="de-DE" sz="1200">
                <a:solidFill>
                  <a:schemeClr val="bg1"/>
                </a:solidFill>
                <a:ea typeface="Roboto" panose="02000000000000000000" pitchFamily="2" charset="0"/>
                <a:cs typeface="Consolas" panose="020B0609020204030204" pitchFamily="49" charset="0"/>
              </a:rPr>
              <a:t>Statt 2000 Server brauche ich dann vielleicht nur noch 500, weil die meisten Teile meiner Software von einem Ansturm vielleicht gar </a:t>
            </a:r>
            <a:r>
              <a:rPr lang="de-DE" sz="1200" err="1">
                <a:solidFill>
                  <a:schemeClr val="bg1"/>
                </a:solidFill>
                <a:ea typeface="Roboto" panose="02000000000000000000" pitchFamily="2" charset="0"/>
                <a:cs typeface="Consolas" panose="020B0609020204030204" pitchFamily="49" charset="0"/>
              </a:rPr>
              <a:t>nich</a:t>
            </a:r>
            <a:r>
              <a:rPr lang="de-DE" sz="1200">
                <a:solidFill>
                  <a:schemeClr val="bg1"/>
                </a:solidFill>
                <a:ea typeface="Roboto" panose="02000000000000000000" pitchFamily="2" charset="0"/>
                <a:cs typeface="Consolas" panose="020B0609020204030204" pitchFamily="49" charset="0"/>
              </a:rPr>
              <a:t> berührt sind.</a:t>
            </a:r>
          </a:p>
          <a:p>
            <a:pPr algn="l"/>
            <a:endParaRPr lang="de-DE" sz="1200">
              <a:solidFill>
                <a:schemeClr val="bg1"/>
              </a:solidFill>
              <a:ea typeface="Roboto" panose="02000000000000000000" pitchFamily="2" charset="0"/>
              <a:cs typeface="Consolas" panose="020B0609020204030204" pitchFamily="49" charset="0"/>
            </a:endParaRPr>
          </a:p>
          <a:p>
            <a:pPr algn="l"/>
            <a:endParaRPr lang="de-DE" sz="1200">
              <a:solidFill>
                <a:schemeClr val="bg1"/>
              </a:solidFill>
              <a:ea typeface="Roboto" panose="02000000000000000000" pitchFamily="2" charset="0"/>
              <a:cs typeface="Consolas" panose="020B0609020204030204" pitchFamily="49" charset="0"/>
            </a:endParaRPr>
          </a:p>
          <a:p>
            <a:pPr algn="l"/>
            <a:r>
              <a:rPr lang="de-DE" sz="1200">
                <a:solidFill>
                  <a:schemeClr val="bg1"/>
                </a:solidFill>
                <a:ea typeface="Roboto" panose="02000000000000000000" pitchFamily="2" charset="0"/>
                <a:cs typeface="Consolas" panose="020B0609020204030204" pitchFamily="49" charset="0"/>
              </a:rPr>
              <a:t>Dann kann ich meine Fertigungstiefe womöglich deutlich reduzieren.</a:t>
            </a:r>
          </a:p>
          <a:p>
            <a:pPr algn="l"/>
            <a:r>
              <a:rPr lang="de-DE" sz="1200">
                <a:solidFill>
                  <a:schemeClr val="bg1"/>
                </a:solidFill>
                <a:ea typeface="Roboto" panose="02000000000000000000" pitchFamily="2" charset="0"/>
                <a:cs typeface="Consolas" panose="020B0609020204030204" pitchFamily="49" charset="0"/>
              </a:rPr>
              <a:t>Denn Viele Dinge, um die ich mich heute selber kümmern muss ich über Services &amp; </a:t>
            </a:r>
            <a:r>
              <a:rPr lang="de-DE" sz="1200" err="1">
                <a:solidFill>
                  <a:schemeClr val="bg1"/>
                </a:solidFill>
                <a:ea typeface="Roboto" panose="02000000000000000000" pitchFamily="2" charset="0"/>
                <a:cs typeface="Consolas" panose="020B0609020204030204" pitchFamily="49" charset="0"/>
              </a:rPr>
              <a:t>Functions</a:t>
            </a:r>
            <a:r>
              <a:rPr lang="de-DE" sz="1200">
                <a:solidFill>
                  <a:schemeClr val="bg1"/>
                </a:solidFill>
                <a:ea typeface="Roboto" panose="02000000000000000000" pitchFamily="2" charset="0"/>
                <a:cs typeface="Consolas" panose="020B0609020204030204" pitchFamily="49" charset="0"/>
              </a:rPr>
              <a:t> aus der Cloud bekommen, z.B. </a:t>
            </a:r>
            <a:r>
              <a:rPr lang="de-DE" sz="1200" err="1">
                <a:solidFill>
                  <a:schemeClr val="bg1"/>
                </a:solidFill>
                <a:ea typeface="Roboto" panose="02000000000000000000" pitchFamily="2" charset="0"/>
                <a:cs typeface="Consolas" panose="020B0609020204030204" pitchFamily="49" charset="0"/>
              </a:rPr>
              <a:t>Logging</a:t>
            </a:r>
            <a:r>
              <a:rPr lang="de-DE" sz="1200">
                <a:solidFill>
                  <a:schemeClr val="bg1"/>
                </a:solidFill>
                <a:ea typeface="Roboto" panose="02000000000000000000" pitchFamily="2" charset="0"/>
                <a:cs typeface="Consolas" panose="020B0609020204030204" pitchFamily="49" charset="0"/>
              </a:rPr>
              <a:t> oder eine Datenbank.</a:t>
            </a:r>
          </a:p>
          <a:p>
            <a:pPr algn="l"/>
            <a:r>
              <a:rPr lang="de-DE" sz="1200">
                <a:solidFill>
                  <a:schemeClr val="bg1"/>
                </a:solidFill>
                <a:ea typeface="Roboto" panose="02000000000000000000" pitchFamily="2" charset="0"/>
                <a:cs typeface="Consolas" panose="020B0609020204030204" pitchFamily="49" charset="0"/>
              </a:rPr>
              <a:t>Statt eine Oracle-Lizenz zu kaufen und ein Team von DBAs einzustellen kann ich diese Komplexität aus der Cloud beziehen.</a:t>
            </a:r>
          </a:p>
          <a:p>
            <a:pPr algn="l"/>
            <a:endParaRPr lang="de-DE" sz="1200">
              <a:solidFill>
                <a:schemeClr val="bg1"/>
              </a:solidFill>
              <a:ea typeface="Roboto" panose="02000000000000000000" pitchFamily="2" charset="0"/>
              <a:cs typeface="Consolas" panose="020B0609020204030204" pitchFamily="49" charset="0"/>
            </a:endParaRPr>
          </a:p>
          <a:p>
            <a:pPr algn="l"/>
            <a:r>
              <a:rPr lang="de-DE" sz="1200">
                <a:solidFill>
                  <a:schemeClr val="bg1"/>
                </a:solidFill>
                <a:ea typeface="Roboto" panose="02000000000000000000" pitchFamily="2" charset="0"/>
                <a:cs typeface="Consolas" panose="020B0609020204030204" pitchFamily="49" charset="0"/>
              </a:rPr>
              <a:t>Ich muss mich um weniger Dinge kümmern, die ich einfach brauche und kann mich auf das konzentrieren was ich machen will.</a:t>
            </a:r>
          </a:p>
          <a:p>
            <a:pPr algn="l"/>
            <a:endParaRPr lang="de-DE" sz="1200">
              <a:solidFill>
                <a:schemeClr val="bg1"/>
              </a:solidFill>
              <a:ea typeface="Roboto" panose="02000000000000000000" pitchFamily="2" charset="0"/>
              <a:cs typeface="Consolas" panose="020B0609020204030204" pitchFamily="49" charset="0"/>
            </a:endParaRPr>
          </a:p>
        </p:txBody>
      </p:sp>
      <p:sp>
        <p:nvSpPr>
          <p:cNvPr id="4" name="Foliennummernplatzhalter 3"/>
          <p:cNvSpPr>
            <a:spLocks noGrp="1"/>
          </p:cNvSpPr>
          <p:nvPr>
            <p:ph type="sldNum" sz="quarter" idx="5"/>
          </p:nvPr>
        </p:nvSpPr>
        <p:spPr/>
        <p:txBody>
          <a:bodyPr/>
          <a:lstStyle/>
          <a:p>
            <a:fld id="{93B9461E-DD6C-1A43-B12D-8A7AFF403549}" type="slidenum">
              <a:rPr lang="de-DE" smtClean="0"/>
              <a:t>8</a:t>
            </a:fld>
            <a:endParaRPr lang="de-DE"/>
          </a:p>
        </p:txBody>
      </p:sp>
    </p:spTree>
    <p:extLst>
      <p:ext uri="{BB962C8B-B14F-4D97-AF65-F5344CB8AC3E}">
        <p14:creationId xmlns:p14="http://schemas.microsoft.com/office/powerpoint/2010/main" val="119861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a:p>
            <a:r>
              <a:rPr lang="de-DE"/>
              <a:t>Die Londoner Firma </a:t>
            </a:r>
            <a:r>
              <a:rPr lang="de-DE" err="1"/>
              <a:t>yubl</a:t>
            </a:r>
            <a:r>
              <a:rPr lang="de-DE"/>
              <a:t> hat unter massivem Einsatz von Cloud-Technologien und Cloud-Möglichkeiten ein neues </a:t>
            </a:r>
            <a:r>
              <a:rPr lang="de-DE" err="1"/>
              <a:t>Social</a:t>
            </a:r>
            <a:r>
              <a:rPr lang="de-DE"/>
              <a:t> Network erzählt.</a:t>
            </a:r>
          </a:p>
          <a:p>
            <a:r>
              <a:rPr lang="de-DE"/>
              <a:t>Jetzt würde ich gerne erzählen was das für eine massive </a:t>
            </a:r>
            <a:r>
              <a:rPr lang="de-DE" err="1"/>
              <a:t>Erfolggeschichte</a:t>
            </a:r>
            <a:r>
              <a:rPr lang="de-DE"/>
              <a:t> war .... Leider hat sich dann rausgestellt, dass die Welt nicht gerade drauf gewartet hat und die Software wurde nicht genutzt.</a:t>
            </a:r>
          </a:p>
          <a:p>
            <a:endParaRPr lang="de-DE"/>
          </a:p>
          <a:p>
            <a:r>
              <a:rPr lang="de-DE"/>
              <a:t>Aber – und das zeigt die Vorteile von Cloud-Lösungen sehr gut – sie hat auch kaum laufende kosten verursacht: keine 200.000 € für Servermieten, keine </a:t>
            </a:r>
            <a:r>
              <a:rPr lang="de-DE" err="1"/>
              <a:t>Lizentkosten</a:t>
            </a:r>
            <a:r>
              <a:rPr lang="de-DE"/>
              <a:t> für Datenbanken alles für eine Software, die keinen Revenue erzeugt, weil sie keiner nutzt.</a:t>
            </a:r>
          </a:p>
          <a:p>
            <a:r>
              <a:rPr lang="de-DE"/>
              <a:t>Umgekehrt wäre die Seite ein wahnsinniger Erfolg gewesen dann hätte die Technik mit-</a:t>
            </a:r>
            <a:r>
              <a:rPr lang="de-DE" err="1"/>
              <a:t>skalliert</a:t>
            </a:r>
            <a:r>
              <a:rPr lang="de-DE"/>
              <a:t>, man wäre nicht Opfer des eigenen Erfolgs geworden weil die </a:t>
            </a:r>
            <a:r>
              <a:rPr lang="de-DE" err="1"/>
              <a:t>Kuden</a:t>
            </a:r>
            <a:r>
              <a:rPr lang="de-DE"/>
              <a:t> durch eine nicht erreichbare Seite wieder </a:t>
            </a:r>
            <a:r>
              <a:rPr lang="de-DE" err="1"/>
              <a:t>abgesrpungen</a:t>
            </a:r>
            <a:r>
              <a:rPr lang="de-DE"/>
              <a:t> wären.</a:t>
            </a:r>
          </a:p>
          <a:p>
            <a:endParaRPr lang="de-DE"/>
          </a:p>
          <a:p>
            <a:r>
              <a:rPr lang="de-DE" err="1"/>
              <a:t>Yubl</a:t>
            </a:r>
            <a:r>
              <a:rPr lang="de-DE"/>
              <a:t> muss dann „nur“ noch ein Business-Modell aufsetzen, dass bei einer viel genutzten Seite nicht mehr Geld beim Cloud-Anbieter lässt als man selber verdient.</a:t>
            </a:r>
          </a:p>
        </p:txBody>
      </p:sp>
      <p:sp>
        <p:nvSpPr>
          <p:cNvPr id="4" name="Foliennummernplatzhalter 3"/>
          <p:cNvSpPr>
            <a:spLocks noGrp="1"/>
          </p:cNvSpPr>
          <p:nvPr>
            <p:ph type="sldNum" sz="quarter" idx="5"/>
          </p:nvPr>
        </p:nvSpPr>
        <p:spPr/>
        <p:txBody>
          <a:bodyPr/>
          <a:lstStyle/>
          <a:p>
            <a:fld id="{93B9461E-DD6C-1A43-B12D-8A7AFF403549}" type="slidenum">
              <a:rPr lang="de-DE" smtClean="0"/>
              <a:t>9</a:t>
            </a:fld>
            <a:endParaRPr lang="de-DE"/>
          </a:p>
        </p:txBody>
      </p:sp>
    </p:spTree>
    <p:extLst>
      <p:ext uri="{BB962C8B-B14F-4D97-AF65-F5344CB8AC3E}">
        <p14:creationId xmlns:p14="http://schemas.microsoft.com/office/powerpoint/2010/main" val="2948410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9E7C11-D88B-AF40-BE47-AEE1930D6EC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3C2DF04-38A0-8148-8B7B-E10AFDC90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EB8772C-A781-3E4E-A134-D81427C4F023}"/>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5" name="Fußzeilenplatzhalter 4">
            <a:extLst>
              <a:ext uri="{FF2B5EF4-FFF2-40B4-BE49-F238E27FC236}">
                <a16:creationId xmlns:a16="http://schemas.microsoft.com/office/drawing/2014/main" id="{F33F30D1-88DC-EC48-A43F-46F650D21D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11C466D-C942-EF46-A388-3B4649A3FD50}"/>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118312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4FB8B-45D4-7D45-A58D-829EC818006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D022B2B-2193-4E42-B5F4-AF22C435DD0A}"/>
              </a:ext>
            </a:extLst>
          </p:cNvPr>
          <p:cNvSpPr>
            <a:spLocks noGrp="1"/>
          </p:cNvSpPr>
          <p:nvPr>
            <p:ph type="body" orient="vert" idx="1"/>
          </p:nvPr>
        </p:nvSpPr>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1EF45A13-A180-4844-A462-FAFF9ACB5426}"/>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5" name="Fußzeilenplatzhalter 4">
            <a:extLst>
              <a:ext uri="{FF2B5EF4-FFF2-40B4-BE49-F238E27FC236}">
                <a16:creationId xmlns:a16="http://schemas.microsoft.com/office/drawing/2014/main" id="{88366D12-DC4E-5645-A88B-43622AF94DA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39E4F2F-D291-0C4C-830E-70974EFD37A0}"/>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31749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A1D8C7-D16A-434B-9419-CE8A6E41FAB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68B0369-1DEF-E841-8F8F-8FB5BF4CD3B8}"/>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4F3649FD-C590-4F4D-8F8F-1DAE5A81640F}"/>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5" name="Fußzeilenplatzhalter 4">
            <a:extLst>
              <a:ext uri="{FF2B5EF4-FFF2-40B4-BE49-F238E27FC236}">
                <a16:creationId xmlns:a16="http://schemas.microsoft.com/office/drawing/2014/main" id="{A6A7B29B-C752-1C4F-8C30-A302D1179EE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3672B7-6202-4F47-9139-545AA557F8AA}"/>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237413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6A002F-D36C-6A41-9487-3A88F53166A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F865699-FD99-AD45-AF34-114DBD8E353A}"/>
              </a:ext>
            </a:extLst>
          </p:cNvPr>
          <p:cNvSpPr>
            <a:spLocks noGrp="1"/>
          </p:cNvSpPr>
          <p:nvPr>
            <p:ph idx="1"/>
          </p:nvPr>
        </p:nvSpPr>
        <p:spPr/>
        <p:txBody>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E4335116-1B33-5948-B797-A0CF47A95943}"/>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5" name="Fußzeilenplatzhalter 4">
            <a:extLst>
              <a:ext uri="{FF2B5EF4-FFF2-40B4-BE49-F238E27FC236}">
                <a16:creationId xmlns:a16="http://schemas.microsoft.com/office/drawing/2014/main" id="{827F7F9D-5162-424B-AC2B-C8AA2D3400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5158DD-1A29-404F-88D1-59C96DAC7ADF}"/>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987376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99488F-1C94-3F40-AFD0-464F018B585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4E2B38F-D84A-D44F-BEBE-299215A2E7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1B3F1149-6B69-294A-8531-1327E1A43C06}"/>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5" name="Fußzeilenplatzhalter 4">
            <a:extLst>
              <a:ext uri="{FF2B5EF4-FFF2-40B4-BE49-F238E27FC236}">
                <a16:creationId xmlns:a16="http://schemas.microsoft.com/office/drawing/2014/main" id="{06EBF380-B83C-E94D-989C-48B2723045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0AC2486-DBD7-F14B-B3C7-9A7E0419A146}"/>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3471491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AD7BC5-CB3A-2B4F-BD9A-8030966480D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691D3C6-1CCC-474E-82F3-9CD6DD853444}"/>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307A75CD-09B7-4E47-816F-DDF3DFD4DB24}"/>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D0802ED9-1FF6-A448-A8ED-80147A1D1406}"/>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6" name="Fußzeilenplatzhalter 5">
            <a:extLst>
              <a:ext uri="{FF2B5EF4-FFF2-40B4-BE49-F238E27FC236}">
                <a16:creationId xmlns:a16="http://schemas.microsoft.com/office/drawing/2014/main" id="{F7A1432B-5DAF-A04C-9082-AED4D973807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4D87EF-B45F-384C-AAAA-3950FAF17FAC}"/>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309271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51F16-BB36-5A40-BBFB-829B518BF750}"/>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D07D46D-A6A6-F84B-A10D-B0513483B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972049F0-FC0D-CD4F-8F0A-AC35B0464817}"/>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p>
        </p:txBody>
      </p:sp>
      <p:sp>
        <p:nvSpPr>
          <p:cNvPr id="5" name="Textplatzhalter 4">
            <a:extLst>
              <a:ext uri="{FF2B5EF4-FFF2-40B4-BE49-F238E27FC236}">
                <a16:creationId xmlns:a16="http://schemas.microsoft.com/office/drawing/2014/main" id="{60707FE8-73A3-014C-8DE5-791AE56887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6" name="Inhaltsplatzhalter 5">
            <a:extLst>
              <a:ext uri="{FF2B5EF4-FFF2-40B4-BE49-F238E27FC236}">
                <a16:creationId xmlns:a16="http://schemas.microsoft.com/office/drawing/2014/main" id="{19D7115A-534B-2540-8EA5-378BBDD344CC}"/>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p>
        </p:txBody>
      </p:sp>
      <p:sp>
        <p:nvSpPr>
          <p:cNvPr id="7" name="Datumsplatzhalter 6">
            <a:extLst>
              <a:ext uri="{FF2B5EF4-FFF2-40B4-BE49-F238E27FC236}">
                <a16:creationId xmlns:a16="http://schemas.microsoft.com/office/drawing/2014/main" id="{527F1E7D-B35E-1E42-9F1E-9CB4D827068C}"/>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8" name="Fußzeilenplatzhalter 7">
            <a:extLst>
              <a:ext uri="{FF2B5EF4-FFF2-40B4-BE49-F238E27FC236}">
                <a16:creationId xmlns:a16="http://schemas.microsoft.com/office/drawing/2014/main" id="{779A2693-9864-6340-A693-172DD10273B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C7A88F2-38D2-B94F-BE50-1E40AD0D9A32}"/>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213182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AACBF2-32DC-6141-858C-9E26C91A778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4BAA563-3369-5D4E-9C74-EBEDF140A5C8}"/>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4" name="Fußzeilenplatzhalter 3">
            <a:extLst>
              <a:ext uri="{FF2B5EF4-FFF2-40B4-BE49-F238E27FC236}">
                <a16:creationId xmlns:a16="http://schemas.microsoft.com/office/drawing/2014/main" id="{4A486759-6D38-FD4F-9A35-DDE33E6ED77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DB1AA64-EBC0-F84B-AC59-D75C20DA4EFB}"/>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220582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72C6D5E-44C1-7041-A69D-5AB14D7BFA25}"/>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3" name="Fußzeilenplatzhalter 2">
            <a:extLst>
              <a:ext uri="{FF2B5EF4-FFF2-40B4-BE49-F238E27FC236}">
                <a16:creationId xmlns:a16="http://schemas.microsoft.com/office/drawing/2014/main" id="{7AB27092-270E-BB4E-8B75-852A2C57B96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35054648-C588-2D48-959A-F9CB2AADF091}"/>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330223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CAD259-7F17-B647-9016-72E6EF10EDF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705C4C-E806-9542-B8F8-645D2AF630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p>
        </p:txBody>
      </p:sp>
      <p:sp>
        <p:nvSpPr>
          <p:cNvPr id="4" name="Textplatzhalter 3">
            <a:extLst>
              <a:ext uri="{FF2B5EF4-FFF2-40B4-BE49-F238E27FC236}">
                <a16:creationId xmlns:a16="http://schemas.microsoft.com/office/drawing/2014/main" id="{EA627086-8868-7643-9528-B82D3E97EF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491C487F-F227-B345-9B73-9524B94D618A}"/>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6" name="Fußzeilenplatzhalter 5">
            <a:extLst>
              <a:ext uri="{FF2B5EF4-FFF2-40B4-BE49-F238E27FC236}">
                <a16:creationId xmlns:a16="http://schemas.microsoft.com/office/drawing/2014/main" id="{F3720320-623F-9241-AA83-26A27622F9B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B60488A-74C6-4745-B624-DAEC6A3443C9}"/>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171006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E6C648-5300-8E45-A193-7247E9DCC4A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8942B3B-0528-7545-9AF2-0B6841632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F2EA95E-1F15-EA46-AF3E-1BD3E6AEF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DC18262D-0040-004C-A249-10947EEE046B}"/>
              </a:ext>
            </a:extLst>
          </p:cNvPr>
          <p:cNvSpPr>
            <a:spLocks noGrp="1"/>
          </p:cNvSpPr>
          <p:nvPr>
            <p:ph type="dt" sz="half" idx="10"/>
          </p:nvPr>
        </p:nvSpPr>
        <p:spPr/>
        <p:txBody>
          <a:bodyPr/>
          <a:lstStyle/>
          <a:p>
            <a:fld id="{4F5798B3-4BE3-CF41-BF85-A9EB0C2C6B31}" type="datetimeFigureOut">
              <a:rPr lang="de-DE" smtClean="0"/>
              <a:t>17.04.2019</a:t>
            </a:fld>
            <a:endParaRPr lang="de-DE"/>
          </a:p>
        </p:txBody>
      </p:sp>
      <p:sp>
        <p:nvSpPr>
          <p:cNvPr id="6" name="Fußzeilenplatzhalter 5">
            <a:extLst>
              <a:ext uri="{FF2B5EF4-FFF2-40B4-BE49-F238E27FC236}">
                <a16:creationId xmlns:a16="http://schemas.microsoft.com/office/drawing/2014/main" id="{ADF3EE93-9C4D-ED4D-8905-6C422CE7217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138E6EA-6EA8-154E-9F2A-B2B19E92B12E}"/>
              </a:ext>
            </a:extLst>
          </p:cNvPr>
          <p:cNvSpPr>
            <a:spLocks noGrp="1"/>
          </p:cNvSpPr>
          <p:nvPr>
            <p:ph type="sldNum" sz="quarter" idx="12"/>
          </p:nvPr>
        </p:nvSpPr>
        <p:spPr/>
        <p:txBody>
          <a:bodyPr/>
          <a:lstStyle/>
          <a:p>
            <a:fld id="{DA0832FA-CC6E-7749-881D-AC3232831F4E}" type="slidenum">
              <a:rPr lang="de-DE" smtClean="0"/>
              <a:t>‹#›</a:t>
            </a:fld>
            <a:endParaRPr lang="de-DE"/>
          </a:p>
        </p:txBody>
      </p:sp>
    </p:spTree>
    <p:extLst>
      <p:ext uri="{BB962C8B-B14F-4D97-AF65-F5344CB8AC3E}">
        <p14:creationId xmlns:p14="http://schemas.microsoft.com/office/powerpoint/2010/main" val="252763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C9B689F-6E63-0749-A99B-5ABCD052F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1E73933-ABE7-5340-8265-EE1E903240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DA9AE3FD-033E-EF41-A5FA-5AEC3E6623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5798B3-4BE3-CF41-BF85-A9EB0C2C6B31}" type="datetimeFigureOut">
              <a:rPr lang="de-DE" smtClean="0"/>
              <a:t>17.04.2019</a:t>
            </a:fld>
            <a:endParaRPr lang="de-DE"/>
          </a:p>
        </p:txBody>
      </p:sp>
      <p:sp>
        <p:nvSpPr>
          <p:cNvPr id="5" name="Fußzeilenplatzhalter 4">
            <a:extLst>
              <a:ext uri="{FF2B5EF4-FFF2-40B4-BE49-F238E27FC236}">
                <a16:creationId xmlns:a16="http://schemas.microsoft.com/office/drawing/2014/main" id="{38915853-038A-A249-9FE3-F12D2E53B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4ABE0F2-2B4F-FE43-B1F2-65E43989C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0832FA-CC6E-7749-881D-AC3232831F4E}" type="slidenum">
              <a:rPr lang="de-DE" smtClean="0"/>
              <a:t>‹#›</a:t>
            </a:fld>
            <a:endParaRPr lang="de-DE"/>
          </a:p>
        </p:txBody>
      </p:sp>
    </p:spTree>
    <p:extLst>
      <p:ext uri="{BB962C8B-B14F-4D97-AF65-F5344CB8AC3E}">
        <p14:creationId xmlns:p14="http://schemas.microsoft.com/office/powerpoint/2010/main" val="3827732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21.png"/><Relationship Id="rId9" Type="http://schemas.openxmlformats.org/officeDocument/2006/relationships/image" Target="../media/image29.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1.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4.png"/><Relationship Id="rId12" Type="http://schemas.microsoft.com/office/2007/relationships/hdphoto" Target="../media/hdphoto3.wdp"/><Relationship Id="rId2" Type="http://schemas.openxmlformats.org/officeDocument/2006/relationships/notesSlide" Target="../notesSlides/notesSlide36.xml"/><Relationship Id="rId16" Type="http://schemas.microsoft.com/office/2007/relationships/hdphoto" Target="../media/hdphoto5.wdp"/><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36.png"/><Relationship Id="rId5" Type="http://schemas.openxmlformats.org/officeDocument/2006/relationships/image" Target="../media/image19.png"/><Relationship Id="rId15" Type="http://schemas.openxmlformats.org/officeDocument/2006/relationships/image" Target="../media/image38.png"/><Relationship Id="rId10" Type="http://schemas.microsoft.com/office/2007/relationships/hdphoto" Target="../media/hdphoto2.wdp"/><Relationship Id="rId4" Type="http://schemas.openxmlformats.org/officeDocument/2006/relationships/image" Target="../media/image33.png"/><Relationship Id="rId9" Type="http://schemas.openxmlformats.org/officeDocument/2006/relationships/image" Target="../media/image35.png"/><Relationship Id="rId14" Type="http://schemas.microsoft.com/office/2007/relationships/hdphoto" Target="../media/hdphoto4.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cloudlandscape.fe-in-der-cloud.de/" TargetMode="Externa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grpSp>
        <p:nvGrpSpPr>
          <p:cNvPr id="6" name="officeArt object">
            <a:extLst>
              <a:ext uri="{FF2B5EF4-FFF2-40B4-BE49-F238E27FC236}">
                <a16:creationId xmlns:a16="http://schemas.microsoft.com/office/drawing/2014/main" id="{3756DCD2-6CE1-C44A-B5D1-382DB9059ABA}"/>
              </a:ext>
            </a:extLst>
          </p:cNvPr>
          <p:cNvGrpSpPr/>
          <p:nvPr/>
        </p:nvGrpSpPr>
        <p:grpSpPr>
          <a:xfrm>
            <a:off x="2476489" y="813000"/>
            <a:ext cx="5748076" cy="5008576"/>
            <a:chOff x="4663" y="7588"/>
            <a:chExt cx="3872582" cy="3412884"/>
          </a:xfrm>
        </p:grpSpPr>
        <p:grpSp>
          <p:nvGrpSpPr>
            <p:cNvPr id="7" name="Group 1073741848">
              <a:extLst>
                <a:ext uri="{FF2B5EF4-FFF2-40B4-BE49-F238E27FC236}">
                  <a16:creationId xmlns:a16="http://schemas.microsoft.com/office/drawing/2014/main" id="{D1DB0A10-AF8F-4849-A64C-BBE8558484EF}"/>
                </a:ext>
              </a:extLst>
            </p:cNvPr>
            <p:cNvGrpSpPr/>
            <p:nvPr/>
          </p:nvGrpSpPr>
          <p:grpSpPr>
            <a:xfrm>
              <a:off x="4663" y="7588"/>
              <a:ext cx="3872582" cy="3412884"/>
              <a:chOff x="-90102" y="25430"/>
              <a:chExt cx="3872581" cy="3412882"/>
            </a:xfrm>
          </p:grpSpPr>
          <p:grpSp>
            <p:nvGrpSpPr>
              <p:cNvPr id="9" name="Group 1073741842">
                <a:extLst>
                  <a:ext uri="{FF2B5EF4-FFF2-40B4-BE49-F238E27FC236}">
                    <a16:creationId xmlns:a16="http://schemas.microsoft.com/office/drawing/2014/main" id="{8CBC60C1-1ABE-164D-9724-6E0C512F6A18}"/>
                  </a:ext>
                </a:extLst>
              </p:cNvPr>
              <p:cNvGrpSpPr/>
              <p:nvPr/>
            </p:nvGrpSpPr>
            <p:grpSpPr>
              <a:xfrm>
                <a:off x="-90102" y="25430"/>
                <a:ext cx="3872581" cy="3162886"/>
                <a:chOff x="45262" y="138197"/>
                <a:chExt cx="3872580" cy="3162884"/>
              </a:xfrm>
            </p:grpSpPr>
            <p:sp>
              <p:nvSpPr>
                <p:cNvPr id="15" name="Shape 1073741834">
                  <a:extLst>
                    <a:ext uri="{FF2B5EF4-FFF2-40B4-BE49-F238E27FC236}">
                      <a16:creationId xmlns:a16="http://schemas.microsoft.com/office/drawing/2014/main" id="{58482C3D-4188-EF49-85B9-F00BA1968F9B}"/>
                    </a:ext>
                  </a:extLst>
                </p:cNvPr>
                <p:cNvSpPr/>
                <p:nvPr/>
              </p:nvSpPr>
              <p:spPr>
                <a:xfrm rot="21586512">
                  <a:off x="45262" y="138197"/>
                  <a:ext cx="3872580" cy="2385167"/>
                </a:xfrm>
                <a:custGeom>
                  <a:avLst/>
                  <a:gdLst/>
                  <a:ahLst/>
                  <a:cxnLst>
                    <a:cxn ang="0">
                      <a:pos x="wd2" y="hd2"/>
                    </a:cxn>
                    <a:cxn ang="5400000">
                      <a:pos x="wd2" y="hd2"/>
                    </a:cxn>
                    <a:cxn ang="10800000">
                      <a:pos x="wd2" y="hd2"/>
                    </a:cxn>
                    <a:cxn ang="16200000">
                      <a:pos x="wd2" y="hd2"/>
                    </a:cxn>
                  </a:cxnLst>
                  <a:rect l="0" t="0" r="r" b="b"/>
                  <a:pathLst>
                    <a:path w="21439" h="21136" extrusionOk="0">
                      <a:moveTo>
                        <a:pt x="3860" y="6471"/>
                      </a:moveTo>
                      <a:cubicBezTo>
                        <a:pt x="3604" y="7205"/>
                        <a:pt x="3476" y="8067"/>
                        <a:pt x="3495" y="8939"/>
                      </a:cubicBezTo>
                      <a:cubicBezTo>
                        <a:pt x="1636" y="8726"/>
                        <a:pt x="52" y="11395"/>
                        <a:pt x="1" y="14824"/>
                      </a:cubicBezTo>
                      <a:cubicBezTo>
                        <a:pt x="-37" y="17406"/>
                        <a:pt x="848" y="19718"/>
                        <a:pt x="2166" y="20626"/>
                      </a:cubicBezTo>
                      <a:cubicBezTo>
                        <a:pt x="2868" y="21110"/>
                        <a:pt x="3627" y="21132"/>
                        <a:pt x="4375" y="21100"/>
                      </a:cubicBezTo>
                      <a:cubicBezTo>
                        <a:pt x="4416" y="21098"/>
                        <a:pt x="4458" y="21096"/>
                        <a:pt x="4499" y="21094"/>
                      </a:cubicBezTo>
                      <a:lnTo>
                        <a:pt x="10467" y="21097"/>
                      </a:lnTo>
                      <a:cubicBezTo>
                        <a:pt x="10490" y="21097"/>
                        <a:pt x="10512" y="21100"/>
                        <a:pt x="10535" y="21100"/>
                      </a:cubicBezTo>
                      <a:cubicBezTo>
                        <a:pt x="10557" y="21100"/>
                        <a:pt x="10579" y="21097"/>
                        <a:pt x="10601" y="21097"/>
                      </a:cubicBezTo>
                      <a:lnTo>
                        <a:pt x="17731" y="21100"/>
                      </a:lnTo>
                      <a:cubicBezTo>
                        <a:pt x="19796" y="21507"/>
                        <a:pt x="21563" y="18391"/>
                        <a:pt x="21432" y="14573"/>
                      </a:cubicBezTo>
                      <a:cubicBezTo>
                        <a:pt x="21317" y="11228"/>
                        <a:pt x="19744" y="8697"/>
                        <a:pt x="17929" y="8939"/>
                      </a:cubicBezTo>
                      <a:cubicBezTo>
                        <a:pt x="17906" y="6950"/>
                        <a:pt x="17215" y="5196"/>
                        <a:pt x="16196" y="4538"/>
                      </a:cubicBezTo>
                      <a:cubicBezTo>
                        <a:pt x="15601" y="4153"/>
                        <a:pt x="14950" y="4198"/>
                        <a:pt x="14372" y="4663"/>
                      </a:cubicBezTo>
                      <a:cubicBezTo>
                        <a:pt x="13792" y="1998"/>
                        <a:pt x="12388" y="95"/>
                        <a:pt x="10799" y="3"/>
                      </a:cubicBezTo>
                      <a:cubicBezTo>
                        <a:pt x="9120" y="-93"/>
                        <a:pt x="7580" y="1829"/>
                        <a:pt x="6952" y="4640"/>
                      </a:cubicBezTo>
                      <a:cubicBezTo>
                        <a:pt x="5843" y="3812"/>
                        <a:pt x="4544" y="4508"/>
                        <a:pt x="3860" y="6471"/>
                      </a:cubicBezTo>
                      <a:close/>
                    </a:path>
                  </a:pathLst>
                </a:custGeom>
                <a:gradFill flip="none" rotWithShape="1">
                  <a:gsLst>
                    <a:gs pos="0">
                      <a:srgbClr val="5985A4"/>
                    </a:gs>
                    <a:gs pos="100000">
                      <a:srgbClr val="270048"/>
                    </a:gs>
                  </a:gsLst>
                  <a:path path="shape">
                    <a:fillToRect l="50000" t="-244" r="50000" b="100244"/>
                  </a:path>
                </a:gradFill>
                <a:ln w="28575" cap="flat">
                  <a:solidFill>
                    <a:srgbClr val="FFFFFF"/>
                  </a:solidFill>
                  <a:prstDash val="solid"/>
                  <a:miter lim="400000"/>
                </a:ln>
                <a:effectLst/>
              </p:spPr>
              <p:txBody>
                <a:bodyPr/>
                <a:lstStyle/>
                <a:p>
                  <a:endParaRPr lang="de-DE"/>
                </a:p>
              </p:txBody>
            </p:sp>
            <p:cxnSp>
              <p:nvCxnSpPr>
                <p:cNvPr id="16" name="Shape 1073741835">
                  <a:extLst>
                    <a:ext uri="{FF2B5EF4-FFF2-40B4-BE49-F238E27FC236}">
                      <a16:creationId xmlns:a16="http://schemas.microsoft.com/office/drawing/2014/main" id="{ACA0B110-7130-3F46-891F-AE39F753EB0D}"/>
                    </a:ext>
                  </a:extLst>
                </p:cNvPr>
                <p:cNvCxnSpPr/>
                <p:nvPr/>
              </p:nvCxnSpPr>
              <p:spPr>
                <a:xfrm flipV="1">
                  <a:off x="406532" y="2463560"/>
                  <a:ext cx="1" cy="345645"/>
                </a:xfrm>
                <a:prstGeom prst="line">
                  <a:avLst/>
                </a:prstGeom>
                <a:noFill/>
                <a:ln w="12700" cap="flat">
                  <a:solidFill>
                    <a:srgbClr val="FFFFFF"/>
                  </a:solidFill>
                  <a:prstDash val="solid"/>
                  <a:miter lim="400000"/>
                </a:ln>
                <a:effectLst/>
              </p:spPr>
            </p:cxnSp>
            <p:cxnSp>
              <p:nvCxnSpPr>
                <p:cNvPr id="17" name="Shape 1073741836">
                  <a:extLst>
                    <a:ext uri="{FF2B5EF4-FFF2-40B4-BE49-F238E27FC236}">
                      <a16:creationId xmlns:a16="http://schemas.microsoft.com/office/drawing/2014/main" id="{919E4C0B-B005-AE44-A805-1AE03E897EB2}"/>
                    </a:ext>
                  </a:extLst>
                </p:cNvPr>
                <p:cNvCxnSpPr/>
                <p:nvPr/>
              </p:nvCxnSpPr>
              <p:spPr>
                <a:xfrm flipV="1">
                  <a:off x="998107" y="2525205"/>
                  <a:ext cx="1" cy="775876"/>
                </a:xfrm>
                <a:prstGeom prst="line">
                  <a:avLst/>
                </a:prstGeom>
                <a:noFill/>
                <a:ln w="12700" cap="flat">
                  <a:solidFill>
                    <a:srgbClr val="FFFFFF"/>
                  </a:solidFill>
                  <a:prstDash val="solid"/>
                  <a:miter lim="400000"/>
                </a:ln>
                <a:effectLst/>
              </p:spPr>
            </p:cxnSp>
            <p:cxnSp>
              <p:nvCxnSpPr>
                <p:cNvPr id="18" name="Shape 1073741837">
                  <a:extLst>
                    <a:ext uri="{FF2B5EF4-FFF2-40B4-BE49-F238E27FC236}">
                      <a16:creationId xmlns:a16="http://schemas.microsoft.com/office/drawing/2014/main" id="{3006AA12-5BE1-C743-914D-24F42308A690}"/>
                    </a:ext>
                  </a:extLst>
                </p:cNvPr>
                <p:cNvCxnSpPr/>
                <p:nvPr/>
              </p:nvCxnSpPr>
              <p:spPr>
                <a:xfrm flipV="1">
                  <a:off x="1634744" y="2512958"/>
                  <a:ext cx="1" cy="567999"/>
                </a:xfrm>
                <a:prstGeom prst="line">
                  <a:avLst/>
                </a:prstGeom>
                <a:noFill/>
                <a:ln w="12700" cap="flat">
                  <a:solidFill>
                    <a:srgbClr val="FFFFFF"/>
                  </a:solidFill>
                  <a:prstDash val="solid"/>
                  <a:miter lim="400000"/>
                </a:ln>
                <a:effectLst/>
              </p:spPr>
            </p:cxnSp>
            <p:cxnSp>
              <p:nvCxnSpPr>
                <p:cNvPr id="19" name="Shape 1073741838">
                  <a:extLst>
                    <a:ext uri="{FF2B5EF4-FFF2-40B4-BE49-F238E27FC236}">
                      <a16:creationId xmlns:a16="http://schemas.microsoft.com/office/drawing/2014/main" id="{A7F1F3F7-B1F9-D84C-B5A2-C41374C5EAD8}"/>
                    </a:ext>
                  </a:extLst>
                </p:cNvPr>
                <p:cNvCxnSpPr/>
                <p:nvPr/>
              </p:nvCxnSpPr>
              <p:spPr>
                <a:xfrm flipV="1">
                  <a:off x="2229820" y="2512959"/>
                  <a:ext cx="1" cy="345645"/>
                </a:xfrm>
                <a:prstGeom prst="line">
                  <a:avLst/>
                </a:prstGeom>
                <a:noFill/>
                <a:ln w="12700" cap="flat">
                  <a:solidFill>
                    <a:srgbClr val="FFFFFF"/>
                  </a:solidFill>
                  <a:prstDash val="solid"/>
                  <a:miter lim="400000"/>
                </a:ln>
                <a:effectLst/>
              </p:spPr>
            </p:cxnSp>
            <p:cxnSp>
              <p:nvCxnSpPr>
                <p:cNvPr id="20" name="Shape 1073741839">
                  <a:extLst>
                    <a:ext uri="{FF2B5EF4-FFF2-40B4-BE49-F238E27FC236}">
                      <a16:creationId xmlns:a16="http://schemas.microsoft.com/office/drawing/2014/main" id="{285CC724-BE3A-0349-A150-8718DEA919DC}"/>
                    </a:ext>
                  </a:extLst>
                </p:cNvPr>
                <p:cNvCxnSpPr/>
                <p:nvPr/>
              </p:nvCxnSpPr>
              <p:spPr>
                <a:xfrm flipV="1">
                  <a:off x="2743373" y="2525205"/>
                  <a:ext cx="1" cy="567999"/>
                </a:xfrm>
                <a:prstGeom prst="line">
                  <a:avLst/>
                </a:prstGeom>
                <a:noFill/>
                <a:ln w="12700" cap="flat">
                  <a:solidFill>
                    <a:srgbClr val="FFFFFF"/>
                  </a:solidFill>
                  <a:prstDash val="solid"/>
                  <a:miter lim="400000"/>
                </a:ln>
                <a:effectLst/>
              </p:spPr>
            </p:cxnSp>
            <p:cxnSp>
              <p:nvCxnSpPr>
                <p:cNvPr id="21" name="Shape 1073741840">
                  <a:extLst>
                    <a:ext uri="{FF2B5EF4-FFF2-40B4-BE49-F238E27FC236}">
                      <a16:creationId xmlns:a16="http://schemas.microsoft.com/office/drawing/2014/main" id="{E06532F6-3550-EA44-A604-499A1EE0CC02}"/>
                    </a:ext>
                  </a:extLst>
                </p:cNvPr>
                <p:cNvCxnSpPr/>
                <p:nvPr/>
              </p:nvCxnSpPr>
              <p:spPr>
                <a:xfrm flipV="1">
                  <a:off x="3292014" y="2512958"/>
                  <a:ext cx="1" cy="788123"/>
                </a:xfrm>
                <a:prstGeom prst="line">
                  <a:avLst/>
                </a:prstGeom>
                <a:noFill/>
                <a:ln w="12700" cap="flat">
                  <a:solidFill>
                    <a:srgbClr val="FFFFFF"/>
                  </a:solidFill>
                  <a:prstDash val="solid"/>
                  <a:miter lim="400000"/>
                </a:ln>
                <a:effectLst/>
              </p:spPr>
            </p:cxnSp>
            <p:cxnSp>
              <p:nvCxnSpPr>
                <p:cNvPr id="22" name="Shape 1073741841">
                  <a:extLst>
                    <a:ext uri="{FF2B5EF4-FFF2-40B4-BE49-F238E27FC236}">
                      <a16:creationId xmlns:a16="http://schemas.microsoft.com/office/drawing/2014/main" id="{31839A23-0883-AE49-B20B-DAB76976A485}"/>
                    </a:ext>
                  </a:extLst>
                </p:cNvPr>
                <p:cNvCxnSpPr/>
                <p:nvPr/>
              </p:nvCxnSpPr>
              <p:spPr>
                <a:xfrm flipV="1">
                  <a:off x="3677851" y="2389535"/>
                  <a:ext cx="1" cy="567999"/>
                </a:xfrm>
                <a:prstGeom prst="line">
                  <a:avLst/>
                </a:prstGeom>
                <a:noFill/>
                <a:ln w="12700" cap="flat">
                  <a:solidFill>
                    <a:srgbClr val="FFFFFF"/>
                  </a:solidFill>
                  <a:prstDash val="solid"/>
                  <a:miter lim="400000"/>
                </a:ln>
                <a:effectLst/>
              </p:spPr>
            </p:cxnSp>
          </p:grpSp>
          <p:sp>
            <p:nvSpPr>
              <p:cNvPr id="10" name="Shape 1073741843">
                <a:extLst>
                  <a:ext uri="{FF2B5EF4-FFF2-40B4-BE49-F238E27FC236}">
                    <a16:creationId xmlns:a16="http://schemas.microsoft.com/office/drawing/2014/main" id="{5D181233-D8B3-6F4C-BAF0-CB1405999E48}"/>
                  </a:ext>
                </a:extLst>
              </p:cNvPr>
              <p:cNvSpPr/>
              <p:nvPr/>
            </p:nvSpPr>
            <p:spPr>
              <a:xfrm>
                <a:off x="697561" y="3241602"/>
                <a:ext cx="351164" cy="196710"/>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FFFFFF"/>
              </a:solidFill>
              <a:ln w="12700" cap="flat">
                <a:noFill/>
                <a:miter lim="400000"/>
              </a:ln>
              <a:effectLst/>
            </p:spPr>
            <p:txBody>
              <a:bodyPr/>
              <a:lstStyle/>
              <a:p>
                <a:endParaRPr lang="de-DE"/>
              </a:p>
            </p:txBody>
          </p:sp>
          <p:sp>
            <p:nvSpPr>
              <p:cNvPr id="11" name="Shape 1073741844">
                <a:extLst>
                  <a:ext uri="{FF2B5EF4-FFF2-40B4-BE49-F238E27FC236}">
                    <a16:creationId xmlns:a16="http://schemas.microsoft.com/office/drawing/2014/main" id="{EB0B7C0C-7B30-8E44-8E31-C9A1A0A031DA}"/>
                  </a:ext>
                </a:extLst>
              </p:cNvPr>
              <p:cNvSpPr/>
              <p:nvPr/>
            </p:nvSpPr>
            <p:spPr>
              <a:xfrm>
                <a:off x="2527689" y="3030809"/>
                <a:ext cx="173917" cy="358162"/>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a:lstStyle/>
              <a:p>
                <a:endParaRPr lang="de-DE"/>
              </a:p>
            </p:txBody>
          </p:sp>
          <p:sp>
            <p:nvSpPr>
              <p:cNvPr id="12" name="Shape 1073741845">
                <a:extLst>
                  <a:ext uri="{FF2B5EF4-FFF2-40B4-BE49-F238E27FC236}">
                    <a16:creationId xmlns:a16="http://schemas.microsoft.com/office/drawing/2014/main" id="{E346956B-56B1-6740-A352-10AFA3F10187}"/>
                  </a:ext>
                </a:extLst>
              </p:cNvPr>
              <p:cNvSpPr/>
              <p:nvPr/>
            </p:nvSpPr>
            <p:spPr>
              <a:xfrm>
                <a:off x="1968731" y="2801664"/>
                <a:ext cx="268403" cy="38665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4" y="0"/>
                      <a:pt x="0" y="3364"/>
                      <a:pt x="0" y="7498"/>
                    </a:cubicBezTo>
                    <a:cubicBezTo>
                      <a:pt x="0" y="10532"/>
                      <a:pt x="2679" y="13248"/>
                      <a:pt x="6711" y="14418"/>
                    </a:cubicBezTo>
                    <a:lnTo>
                      <a:pt x="6905" y="13852"/>
                    </a:lnTo>
                    <a:cubicBezTo>
                      <a:pt x="3202" y="12777"/>
                      <a:pt x="881" y="10284"/>
                      <a:pt x="881" y="7498"/>
                    </a:cubicBezTo>
                    <a:cubicBezTo>
                      <a:pt x="881" y="3702"/>
                      <a:pt x="5330" y="613"/>
                      <a:pt x="10799" y="613"/>
                    </a:cubicBezTo>
                    <a:cubicBezTo>
                      <a:pt x="16267" y="613"/>
                      <a:pt x="20717" y="3702"/>
                      <a:pt x="20717" y="7498"/>
                    </a:cubicBezTo>
                    <a:cubicBezTo>
                      <a:pt x="20717" y="10294"/>
                      <a:pt x="18385" y="12790"/>
                      <a:pt x="14664" y="13860"/>
                    </a:cubicBezTo>
                    <a:lnTo>
                      <a:pt x="14855" y="14426"/>
                    </a:lnTo>
                    <a:cubicBezTo>
                      <a:pt x="18907" y="13261"/>
                      <a:pt x="21600" y="10542"/>
                      <a:pt x="21600" y="7498"/>
                    </a:cubicBezTo>
                    <a:cubicBezTo>
                      <a:pt x="21600" y="3364"/>
                      <a:pt x="16754" y="0"/>
                      <a:pt x="10799" y="0"/>
                    </a:cubicBezTo>
                    <a:close/>
                    <a:moveTo>
                      <a:pt x="10782" y="2273"/>
                    </a:moveTo>
                    <a:cubicBezTo>
                      <a:pt x="6615" y="2273"/>
                      <a:pt x="3224" y="4625"/>
                      <a:pt x="3224" y="7518"/>
                    </a:cubicBezTo>
                    <a:cubicBezTo>
                      <a:pt x="3224" y="9596"/>
                      <a:pt x="4974" y="11397"/>
                      <a:pt x="7505" y="12246"/>
                    </a:cubicBezTo>
                    <a:lnTo>
                      <a:pt x="7730" y="11636"/>
                    </a:lnTo>
                    <a:cubicBezTo>
                      <a:pt x="5583" y="10866"/>
                      <a:pt x="4112" y="9308"/>
                      <a:pt x="4112" y="7518"/>
                    </a:cubicBezTo>
                    <a:cubicBezTo>
                      <a:pt x="4112" y="4965"/>
                      <a:pt x="7104" y="2890"/>
                      <a:pt x="10782" y="2890"/>
                    </a:cubicBezTo>
                    <a:cubicBezTo>
                      <a:pt x="14459" y="2890"/>
                      <a:pt x="17452" y="4965"/>
                      <a:pt x="17452" y="7518"/>
                    </a:cubicBezTo>
                    <a:cubicBezTo>
                      <a:pt x="17452" y="9308"/>
                      <a:pt x="15979" y="10866"/>
                      <a:pt x="13831" y="11636"/>
                    </a:cubicBezTo>
                    <a:lnTo>
                      <a:pt x="14059" y="12246"/>
                    </a:lnTo>
                    <a:cubicBezTo>
                      <a:pt x="16590" y="11397"/>
                      <a:pt x="18340" y="9596"/>
                      <a:pt x="18340" y="7518"/>
                    </a:cubicBezTo>
                    <a:cubicBezTo>
                      <a:pt x="18340" y="4625"/>
                      <a:pt x="14949" y="2273"/>
                      <a:pt x="10782" y="2273"/>
                    </a:cubicBezTo>
                    <a:close/>
                    <a:moveTo>
                      <a:pt x="10782" y="4513"/>
                    </a:moveTo>
                    <a:cubicBezTo>
                      <a:pt x="8395" y="4513"/>
                      <a:pt x="6452" y="5861"/>
                      <a:pt x="6452" y="7518"/>
                    </a:cubicBezTo>
                    <a:cubicBezTo>
                      <a:pt x="6452" y="8546"/>
                      <a:pt x="7201" y="9456"/>
                      <a:pt x="8337" y="9998"/>
                    </a:cubicBezTo>
                    <a:lnTo>
                      <a:pt x="8575" y="9351"/>
                    </a:lnTo>
                    <a:cubicBezTo>
                      <a:pt x="7820" y="8912"/>
                      <a:pt x="7340" y="8253"/>
                      <a:pt x="7340" y="7518"/>
                    </a:cubicBezTo>
                    <a:cubicBezTo>
                      <a:pt x="7340" y="6201"/>
                      <a:pt x="8884" y="5129"/>
                      <a:pt x="10782" y="5129"/>
                    </a:cubicBezTo>
                    <a:cubicBezTo>
                      <a:pt x="12680" y="5129"/>
                      <a:pt x="14223" y="6201"/>
                      <a:pt x="14223" y="7518"/>
                    </a:cubicBezTo>
                    <a:cubicBezTo>
                      <a:pt x="14223" y="8253"/>
                      <a:pt x="13743" y="8912"/>
                      <a:pt x="12989" y="9351"/>
                    </a:cubicBezTo>
                    <a:lnTo>
                      <a:pt x="13226" y="9996"/>
                    </a:lnTo>
                    <a:cubicBezTo>
                      <a:pt x="14363" y="9454"/>
                      <a:pt x="15112" y="8546"/>
                      <a:pt x="15112" y="7518"/>
                    </a:cubicBezTo>
                    <a:cubicBezTo>
                      <a:pt x="15112" y="5861"/>
                      <a:pt x="13169" y="4513"/>
                      <a:pt x="10782" y="4513"/>
                    </a:cubicBezTo>
                    <a:close/>
                    <a:moveTo>
                      <a:pt x="10782" y="6734"/>
                    </a:moveTo>
                    <a:cubicBezTo>
                      <a:pt x="10157" y="6734"/>
                      <a:pt x="9652" y="7085"/>
                      <a:pt x="9652" y="7518"/>
                    </a:cubicBezTo>
                    <a:cubicBezTo>
                      <a:pt x="9652" y="7780"/>
                      <a:pt x="9837" y="8012"/>
                      <a:pt x="10121" y="8155"/>
                    </a:cubicBezTo>
                    <a:lnTo>
                      <a:pt x="5153" y="21600"/>
                    </a:lnTo>
                    <a:lnTo>
                      <a:pt x="6317" y="21600"/>
                    </a:lnTo>
                    <a:lnTo>
                      <a:pt x="10782" y="19994"/>
                    </a:lnTo>
                    <a:lnTo>
                      <a:pt x="15247" y="21600"/>
                    </a:lnTo>
                    <a:lnTo>
                      <a:pt x="16411" y="21600"/>
                    </a:lnTo>
                    <a:lnTo>
                      <a:pt x="11443" y="8155"/>
                    </a:lnTo>
                    <a:cubicBezTo>
                      <a:pt x="11727" y="8012"/>
                      <a:pt x="11912" y="7780"/>
                      <a:pt x="11912" y="7518"/>
                    </a:cubicBezTo>
                    <a:cubicBezTo>
                      <a:pt x="11912" y="7085"/>
                      <a:pt x="11406" y="6734"/>
                      <a:pt x="10782" y="6734"/>
                    </a:cubicBezTo>
                    <a:close/>
                    <a:moveTo>
                      <a:pt x="10782" y="9574"/>
                    </a:moveTo>
                    <a:lnTo>
                      <a:pt x="11648" y="11920"/>
                    </a:lnTo>
                    <a:lnTo>
                      <a:pt x="9915" y="11920"/>
                    </a:lnTo>
                    <a:lnTo>
                      <a:pt x="10782" y="9574"/>
                    </a:lnTo>
                    <a:close/>
                    <a:moveTo>
                      <a:pt x="10029" y="12215"/>
                    </a:moveTo>
                    <a:lnTo>
                      <a:pt x="11532" y="12215"/>
                    </a:lnTo>
                    <a:lnTo>
                      <a:pt x="10782" y="12891"/>
                    </a:lnTo>
                    <a:lnTo>
                      <a:pt x="10029" y="12215"/>
                    </a:lnTo>
                    <a:close/>
                    <a:moveTo>
                      <a:pt x="9729" y="12427"/>
                    </a:moveTo>
                    <a:lnTo>
                      <a:pt x="10513" y="13133"/>
                    </a:lnTo>
                    <a:lnTo>
                      <a:pt x="8947" y="14541"/>
                    </a:lnTo>
                    <a:lnTo>
                      <a:pt x="9729" y="12427"/>
                    </a:lnTo>
                    <a:close/>
                    <a:moveTo>
                      <a:pt x="11835" y="12427"/>
                    </a:moveTo>
                    <a:lnTo>
                      <a:pt x="12616" y="14541"/>
                    </a:lnTo>
                    <a:lnTo>
                      <a:pt x="11050" y="13133"/>
                    </a:lnTo>
                    <a:lnTo>
                      <a:pt x="11835" y="12427"/>
                    </a:lnTo>
                    <a:close/>
                    <a:moveTo>
                      <a:pt x="10782" y="13375"/>
                    </a:moveTo>
                    <a:lnTo>
                      <a:pt x="12568" y="14979"/>
                    </a:lnTo>
                    <a:lnTo>
                      <a:pt x="8996" y="14979"/>
                    </a:lnTo>
                    <a:lnTo>
                      <a:pt x="10782" y="13375"/>
                    </a:lnTo>
                    <a:close/>
                    <a:moveTo>
                      <a:pt x="9003" y="15275"/>
                    </a:moveTo>
                    <a:lnTo>
                      <a:pt x="12561" y="15275"/>
                    </a:lnTo>
                    <a:lnTo>
                      <a:pt x="10782" y="16237"/>
                    </a:lnTo>
                    <a:lnTo>
                      <a:pt x="9003" y="15275"/>
                    </a:lnTo>
                    <a:close/>
                    <a:moveTo>
                      <a:pt x="8613" y="15439"/>
                    </a:moveTo>
                    <a:lnTo>
                      <a:pt x="10436" y="16426"/>
                    </a:lnTo>
                    <a:lnTo>
                      <a:pt x="7703" y="17904"/>
                    </a:lnTo>
                    <a:lnTo>
                      <a:pt x="8613" y="15439"/>
                    </a:lnTo>
                    <a:close/>
                    <a:moveTo>
                      <a:pt x="12948" y="15439"/>
                    </a:moveTo>
                    <a:lnTo>
                      <a:pt x="13860" y="17904"/>
                    </a:lnTo>
                    <a:lnTo>
                      <a:pt x="11128" y="16426"/>
                    </a:lnTo>
                    <a:lnTo>
                      <a:pt x="12948" y="15439"/>
                    </a:lnTo>
                    <a:close/>
                    <a:moveTo>
                      <a:pt x="10782" y="16612"/>
                    </a:moveTo>
                    <a:lnTo>
                      <a:pt x="13785" y="18238"/>
                    </a:lnTo>
                    <a:lnTo>
                      <a:pt x="7778" y="18238"/>
                    </a:lnTo>
                    <a:lnTo>
                      <a:pt x="10782" y="16612"/>
                    </a:lnTo>
                    <a:close/>
                    <a:moveTo>
                      <a:pt x="7643" y="18534"/>
                    </a:moveTo>
                    <a:lnTo>
                      <a:pt x="13921" y="18534"/>
                    </a:lnTo>
                    <a:lnTo>
                      <a:pt x="10782" y="19661"/>
                    </a:lnTo>
                    <a:lnTo>
                      <a:pt x="7643" y="18534"/>
                    </a:lnTo>
                    <a:close/>
                    <a:moveTo>
                      <a:pt x="7382" y="18773"/>
                    </a:moveTo>
                    <a:lnTo>
                      <a:pt x="10320" y="19828"/>
                    </a:lnTo>
                    <a:lnTo>
                      <a:pt x="6484" y="21207"/>
                    </a:lnTo>
                    <a:lnTo>
                      <a:pt x="7382" y="18773"/>
                    </a:lnTo>
                    <a:close/>
                    <a:moveTo>
                      <a:pt x="14180" y="18773"/>
                    </a:moveTo>
                    <a:lnTo>
                      <a:pt x="15080" y="21207"/>
                    </a:lnTo>
                    <a:lnTo>
                      <a:pt x="11244" y="19828"/>
                    </a:lnTo>
                    <a:lnTo>
                      <a:pt x="14180" y="18773"/>
                    </a:lnTo>
                    <a:close/>
                  </a:path>
                </a:pathLst>
              </a:custGeom>
              <a:solidFill>
                <a:srgbClr val="FFFFFF"/>
              </a:solidFill>
              <a:ln w="12700" cap="flat">
                <a:noFill/>
                <a:miter lim="400000"/>
              </a:ln>
              <a:effectLst/>
            </p:spPr>
            <p:txBody>
              <a:bodyPr/>
              <a:lstStyle/>
              <a:p>
                <a:endParaRPr lang="de-DE"/>
              </a:p>
            </p:txBody>
          </p:sp>
          <p:sp>
            <p:nvSpPr>
              <p:cNvPr id="13" name="Shape 1073741846">
                <a:extLst>
                  <a:ext uri="{FF2B5EF4-FFF2-40B4-BE49-F238E27FC236}">
                    <a16:creationId xmlns:a16="http://schemas.microsoft.com/office/drawing/2014/main" id="{B30B23A9-0348-484C-9DCA-F984B43741E2}"/>
                  </a:ext>
                </a:extLst>
              </p:cNvPr>
              <p:cNvSpPr/>
              <p:nvPr/>
            </p:nvSpPr>
            <p:spPr>
              <a:xfrm>
                <a:off x="133359" y="2760265"/>
                <a:ext cx="288127" cy="28899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noFill/>
              <a:ln w="25400" cap="flat">
                <a:solidFill>
                  <a:srgbClr val="FFFFFF"/>
                </a:solidFill>
                <a:prstDash val="solid"/>
                <a:miter lim="400000"/>
              </a:ln>
              <a:effectLst/>
            </p:spPr>
            <p:txBody>
              <a:bodyPr/>
              <a:lstStyle/>
              <a:p>
                <a:endParaRPr lang="de-DE"/>
              </a:p>
            </p:txBody>
          </p:sp>
          <p:sp>
            <p:nvSpPr>
              <p:cNvPr id="14" name="Shape 1073741847">
                <a:extLst>
                  <a:ext uri="{FF2B5EF4-FFF2-40B4-BE49-F238E27FC236}">
                    <a16:creationId xmlns:a16="http://schemas.microsoft.com/office/drawing/2014/main" id="{A1AC09F4-696C-8440-B741-7FAA1134AF70}"/>
                  </a:ext>
                </a:extLst>
              </p:cNvPr>
              <p:cNvSpPr/>
              <p:nvPr/>
            </p:nvSpPr>
            <p:spPr>
              <a:xfrm>
                <a:off x="3363531" y="2905995"/>
                <a:ext cx="341712" cy="275756"/>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2700" cap="flat">
                <a:noFill/>
                <a:miter lim="400000"/>
              </a:ln>
              <a:effectLst/>
            </p:spPr>
            <p:txBody>
              <a:bodyPr/>
              <a:lstStyle/>
              <a:p>
                <a:endParaRPr lang="de-DE"/>
              </a:p>
            </p:txBody>
          </p:sp>
        </p:grpSp>
        <p:sp>
          <p:nvSpPr>
            <p:cNvPr id="8" name="Shape 1073741849">
              <a:extLst>
                <a:ext uri="{FF2B5EF4-FFF2-40B4-BE49-F238E27FC236}">
                  <a16:creationId xmlns:a16="http://schemas.microsoft.com/office/drawing/2014/main" id="{4C3216E9-65DF-6F4A-97B6-EC77AF1761F7}"/>
                </a:ext>
              </a:extLst>
            </p:cNvPr>
            <p:cNvSpPr txBox="1"/>
            <p:nvPr/>
          </p:nvSpPr>
          <p:spPr>
            <a:xfrm>
              <a:off x="548578" y="895052"/>
              <a:ext cx="2773246" cy="1771300"/>
            </a:xfrm>
            <a:prstGeom prst="rect">
              <a:avLst/>
            </a:prstGeom>
            <a:noFill/>
            <a:ln w="12700" cap="flat">
              <a:noFill/>
              <a:miter lim="400000"/>
            </a:ln>
            <a:effectLst/>
          </p:spPr>
          <p:txBody>
            <a:bodyPr wrap="square" lIns="50800" tIns="50800" rIns="50800" bIns="50800" numCol="1" anchor="t">
              <a:noAutofit/>
            </a:bodyPr>
            <a:lstStyle/>
            <a:p>
              <a:pPr algn="ctr">
                <a:lnSpc>
                  <a:spcPct val="80000"/>
                </a:lnSpc>
                <a:spcAft>
                  <a:spcPts val="0"/>
                </a:spcAft>
              </a:pPr>
              <a:r>
                <a:rPr lang="de-DE" sz="8800" cap="all" spc="300">
                  <a:solidFill>
                    <a:srgbClr val="FEFEFE"/>
                  </a:solidFill>
                  <a:effectLst/>
                  <a:latin typeface="Impact" panose="020B0806030902050204" pitchFamily="34" charset="0"/>
                  <a:ea typeface="Arial Unicode MS" panose="020B0604020202020204" pitchFamily="34" charset="-128"/>
                  <a:cs typeface="Arial Unicode MS" panose="020B0604020202020204" pitchFamily="34" charset="-128"/>
                </a:rPr>
                <a:t>Cloud Native</a:t>
              </a:r>
              <a:endParaRPr lang="de-DE" sz="2400">
                <a:solidFill>
                  <a:srgbClr val="000000"/>
                </a:solidFill>
                <a:effectLst/>
                <a:latin typeface="Helvetica" pitchFamily="2" charset="0"/>
                <a:ea typeface="Arial Unicode MS" panose="020B0604020202020204" pitchFamily="34" charset="-128"/>
                <a:cs typeface="Arial Unicode MS" panose="020B0604020202020204" pitchFamily="34" charset="-128"/>
              </a:endParaRPr>
            </a:p>
          </p:txBody>
        </p:sp>
      </p:grpSp>
      <p:pic>
        <p:nvPicPr>
          <p:cNvPr id="27" name="Grafik 26" descr="Ein Bild, das Text, Buch enthält.&#10;&#10;Automatisch generierte Beschreibung">
            <a:extLst>
              <a:ext uri="{FF2B5EF4-FFF2-40B4-BE49-F238E27FC236}">
                <a16:creationId xmlns:a16="http://schemas.microsoft.com/office/drawing/2014/main" id="{185C4AC7-82EE-8B4B-A088-9825E62BEB5D}"/>
              </a:ext>
            </a:extLst>
          </p:cNvPr>
          <p:cNvPicPr>
            <a:picLocks noChangeAspect="1"/>
          </p:cNvPicPr>
          <p:nvPr/>
        </p:nvPicPr>
        <p:blipFill>
          <a:blip r:embed="rId3"/>
          <a:stretch>
            <a:fillRect/>
          </a:stretch>
        </p:blipFill>
        <p:spPr>
          <a:xfrm>
            <a:off x="10638692" y="398806"/>
            <a:ext cx="1091222" cy="776966"/>
          </a:xfrm>
          <a:prstGeom prst="rect">
            <a:avLst/>
          </a:prstGeom>
        </p:spPr>
      </p:pic>
      <p:sp>
        <p:nvSpPr>
          <p:cNvPr id="28" name="Textfeld 27">
            <a:extLst>
              <a:ext uri="{FF2B5EF4-FFF2-40B4-BE49-F238E27FC236}">
                <a16:creationId xmlns:a16="http://schemas.microsoft.com/office/drawing/2014/main" id="{41E133B0-F1CA-B148-910E-10C31D10A8F2}"/>
              </a:ext>
            </a:extLst>
          </p:cNvPr>
          <p:cNvSpPr txBox="1"/>
          <p:nvPr/>
        </p:nvSpPr>
        <p:spPr>
          <a:xfrm>
            <a:off x="7295648" y="1489598"/>
            <a:ext cx="3104399" cy="1055225"/>
          </a:xfrm>
          <a:prstGeom prst="rect">
            <a:avLst/>
          </a:prstGeom>
          <a:noFill/>
        </p:spPr>
        <p:txBody>
          <a:bodyPr wrap="square" rtlCol="0" anchor="t">
            <a:spAutoFit/>
          </a:bodyPr>
          <a:lstStyle/>
          <a:p>
            <a:pPr>
              <a:lnSpc>
                <a:spcPts val="2480"/>
              </a:lnSpc>
            </a:pPr>
            <a:r>
              <a:rPr lang="de-DE" sz="2400">
                <a:solidFill>
                  <a:schemeClr val="bg1"/>
                </a:solidFill>
                <a:latin typeface="+mj-lt"/>
                <a:ea typeface="Roboto Light" panose="02000000000000000000" pitchFamily="2" charset="0"/>
              </a:rPr>
              <a:t>Netzwerk Software </a:t>
            </a:r>
          </a:p>
          <a:p>
            <a:pPr>
              <a:lnSpc>
                <a:spcPts val="2480"/>
              </a:lnSpc>
            </a:pPr>
            <a:r>
              <a:rPr lang="de-DE" sz="2400">
                <a:solidFill>
                  <a:schemeClr val="bg1"/>
                </a:solidFill>
                <a:latin typeface="+mj-lt"/>
                <a:ea typeface="Roboto Light" panose="02000000000000000000" pitchFamily="2" charset="0"/>
              </a:rPr>
              <a:t>      Engineering </a:t>
            </a:r>
            <a:endParaRPr lang="de-DE" sz="2400">
              <a:solidFill>
                <a:schemeClr val="bg1"/>
              </a:solidFill>
              <a:latin typeface="+mj-lt"/>
              <a:ea typeface="Roboto Light" panose="02000000000000000000" pitchFamily="2" charset="0"/>
              <a:cs typeface="Calibri Light"/>
            </a:endParaRPr>
          </a:p>
          <a:p>
            <a:pPr>
              <a:lnSpc>
                <a:spcPts val="2480"/>
              </a:lnSpc>
            </a:pPr>
            <a:r>
              <a:rPr lang="de-DE" sz="2400">
                <a:solidFill>
                  <a:schemeClr val="bg1"/>
                </a:solidFill>
                <a:latin typeface="+mj-lt"/>
                <a:ea typeface="Roboto Light" panose="02000000000000000000" pitchFamily="2" charset="0"/>
              </a:rPr>
              <a:t>                </a:t>
            </a:r>
            <a:r>
              <a:rPr lang="de-DE" sz="1400">
                <a:solidFill>
                  <a:schemeClr val="bg1"/>
                </a:solidFill>
                <a:latin typeface="+mj-lt"/>
                <a:ea typeface="Roboto Light" panose="02000000000000000000" pitchFamily="2" charset="0"/>
              </a:rPr>
              <a:t>NSE-Tag 12.4.2019</a:t>
            </a:r>
            <a:endParaRPr lang="de-DE" sz="1400">
              <a:solidFill>
                <a:schemeClr val="bg1"/>
              </a:solidFill>
              <a:latin typeface="+mj-lt"/>
              <a:ea typeface="Roboto Light" panose="02000000000000000000" pitchFamily="2" charset="0"/>
              <a:cs typeface="Calibri Light"/>
            </a:endParaRPr>
          </a:p>
        </p:txBody>
      </p:sp>
      <p:sp>
        <p:nvSpPr>
          <p:cNvPr id="26" name="officeArt object">
            <a:extLst>
              <a:ext uri="{FF2B5EF4-FFF2-40B4-BE49-F238E27FC236}">
                <a16:creationId xmlns:a16="http://schemas.microsoft.com/office/drawing/2014/main" id="{0C7B4F8B-FC7D-2B49-9801-55516DEE9801}"/>
              </a:ext>
            </a:extLst>
          </p:cNvPr>
          <p:cNvSpPr/>
          <p:nvPr/>
        </p:nvSpPr>
        <p:spPr>
          <a:xfrm flipH="1">
            <a:off x="7654460" y="3046713"/>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9" name="officeArt object">
            <a:extLst>
              <a:ext uri="{FF2B5EF4-FFF2-40B4-BE49-F238E27FC236}">
                <a16:creationId xmlns:a16="http://schemas.microsoft.com/office/drawing/2014/main" id="{84799070-5154-8B49-B2F6-2F75D7AEEADE}"/>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3490493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8" name="officeArt object">
            <a:extLst>
              <a:ext uri="{FF2B5EF4-FFF2-40B4-BE49-F238E27FC236}">
                <a16:creationId xmlns:a16="http://schemas.microsoft.com/office/drawing/2014/main" id="{9D14563A-CAB2-F740-AC50-DED09704E1AA}"/>
              </a:ext>
            </a:extLst>
          </p:cNvPr>
          <p:cNvSpPr/>
          <p:nvPr/>
        </p:nvSpPr>
        <p:spPr>
          <a:xfrm flipH="1">
            <a:off x="-234695" y="-259567"/>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8" name="officeArt object">
            <a:extLst>
              <a:ext uri="{FF2B5EF4-FFF2-40B4-BE49-F238E27FC236}">
                <a16:creationId xmlns:a16="http://schemas.microsoft.com/office/drawing/2014/main" id="{01707285-4C3A-994F-9BEF-8848263FDF5A}"/>
              </a:ext>
            </a:extLst>
          </p:cNvPr>
          <p:cNvSpPr/>
          <p:nvPr/>
        </p:nvSpPr>
        <p:spPr>
          <a:xfrm flipH="1">
            <a:off x="3184320" y="4941174"/>
            <a:ext cx="662389" cy="408048"/>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9" name="officeArt object">
            <a:extLst>
              <a:ext uri="{FF2B5EF4-FFF2-40B4-BE49-F238E27FC236}">
                <a16:creationId xmlns:a16="http://schemas.microsoft.com/office/drawing/2014/main" id="{AF033D7D-FBB4-F548-B118-DD12D62CC50F}"/>
              </a:ext>
            </a:extLst>
          </p:cNvPr>
          <p:cNvSpPr/>
          <p:nvPr/>
        </p:nvSpPr>
        <p:spPr>
          <a:xfrm flipH="1">
            <a:off x="4026533" y="4727419"/>
            <a:ext cx="1087504" cy="66992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2" name="officeArt object">
            <a:extLst>
              <a:ext uri="{FF2B5EF4-FFF2-40B4-BE49-F238E27FC236}">
                <a16:creationId xmlns:a16="http://schemas.microsoft.com/office/drawing/2014/main" id="{288AE84C-35D1-6942-9ED1-278D0388DC52}"/>
              </a:ext>
            </a:extLst>
          </p:cNvPr>
          <p:cNvSpPr/>
          <p:nvPr/>
        </p:nvSpPr>
        <p:spPr>
          <a:xfrm flipH="1">
            <a:off x="6272429" y="4807443"/>
            <a:ext cx="1087504" cy="66992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3" name="officeArt object">
            <a:extLst>
              <a:ext uri="{FF2B5EF4-FFF2-40B4-BE49-F238E27FC236}">
                <a16:creationId xmlns:a16="http://schemas.microsoft.com/office/drawing/2014/main" id="{CDEA99B0-AC1D-E045-96FC-CCD25E826BC9}"/>
              </a:ext>
            </a:extLst>
          </p:cNvPr>
          <p:cNvSpPr/>
          <p:nvPr/>
        </p:nvSpPr>
        <p:spPr>
          <a:xfrm flipH="1">
            <a:off x="7467562" y="4957215"/>
            <a:ext cx="662389" cy="408048"/>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7" name="Grafik 6" descr="Ein Bild, das Text, Buch enthält.&#10;&#10;Automatisch generierte Beschreibung">
            <a:extLst>
              <a:ext uri="{FF2B5EF4-FFF2-40B4-BE49-F238E27FC236}">
                <a16:creationId xmlns:a16="http://schemas.microsoft.com/office/drawing/2014/main" id="{51ADA36E-53FD-454F-838E-CCBD7DC463A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9" name="officeArt object">
            <a:extLst>
              <a:ext uri="{FF2B5EF4-FFF2-40B4-BE49-F238E27FC236}">
                <a16:creationId xmlns:a16="http://schemas.microsoft.com/office/drawing/2014/main" id="{20077CA0-2735-684A-85B9-AFD9658C8EE8}"/>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24" name="Titel 1">
            <a:extLst>
              <a:ext uri="{FF2B5EF4-FFF2-40B4-BE49-F238E27FC236}">
                <a16:creationId xmlns:a16="http://schemas.microsoft.com/office/drawing/2014/main" id="{EB3D855E-4302-4B43-AD21-60E4661DD889}"/>
              </a:ext>
            </a:extLst>
          </p:cNvPr>
          <p:cNvSpPr txBox="1">
            <a:spLocks/>
          </p:cNvSpPr>
          <p:nvPr/>
        </p:nvSpPr>
        <p:spPr>
          <a:xfrm>
            <a:off x="3069635" y="2450893"/>
            <a:ext cx="7276517"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Vorteile </a:t>
            </a:r>
            <a:b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br>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vom Leben in der Cloud</a:t>
            </a:r>
          </a:p>
        </p:txBody>
      </p:sp>
      <p:sp>
        <p:nvSpPr>
          <p:cNvPr id="10" name="Titel 1">
            <a:extLst>
              <a:ext uri="{FF2B5EF4-FFF2-40B4-BE49-F238E27FC236}">
                <a16:creationId xmlns:a16="http://schemas.microsoft.com/office/drawing/2014/main" id="{2C006E2E-EAED-8C40-93D8-C0358CC22CC5}"/>
              </a:ext>
            </a:extLst>
          </p:cNvPr>
          <p:cNvSpPr txBox="1">
            <a:spLocks/>
          </p:cNvSpPr>
          <p:nvPr/>
        </p:nvSpPr>
        <p:spPr>
          <a:xfrm>
            <a:off x="3152236" y="4704271"/>
            <a:ext cx="662389" cy="978107"/>
          </a:xfrm>
          <a:prstGeom prst="rect">
            <a:avLst/>
          </a:prstGeom>
        </p:spPr>
        <p:txBody>
          <a:bodyPr vert="horz" lIns="91440" tIns="45720" rIns="91440" bIns="45720" rtlCol="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de-DE" sz="2000">
                <a:solidFill>
                  <a:schemeClr val="bg1"/>
                </a:solidFill>
                <a:latin typeface="Calibri" panose="020F0502020204030204" pitchFamily="34" charset="0"/>
                <a:ea typeface="DengXian" panose="02010600030101010101" pitchFamily="2" charset="-122"/>
                <a:cs typeface="Calibri" panose="020F0502020204030204" pitchFamily="34" charset="0"/>
              </a:rPr>
              <a:t>€</a:t>
            </a:r>
          </a:p>
        </p:txBody>
      </p:sp>
      <p:sp>
        <p:nvSpPr>
          <p:cNvPr id="13" name="Titel 1">
            <a:extLst>
              <a:ext uri="{FF2B5EF4-FFF2-40B4-BE49-F238E27FC236}">
                <a16:creationId xmlns:a16="http://schemas.microsoft.com/office/drawing/2014/main" id="{877C20DE-6EA4-3541-B7EA-E6A81B547939}"/>
              </a:ext>
            </a:extLst>
          </p:cNvPr>
          <p:cNvSpPr txBox="1">
            <a:spLocks/>
          </p:cNvSpPr>
          <p:nvPr/>
        </p:nvSpPr>
        <p:spPr>
          <a:xfrm>
            <a:off x="4219037" y="4704271"/>
            <a:ext cx="662389" cy="978107"/>
          </a:xfrm>
          <a:prstGeom prst="rect">
            <a:avLst/>
          </a:prstGeom>
        </p:spPr>
        <p:txBody>
          <a:bodyPr vert="horz" lIns="91440" tIns="45720" rIns="91440" bIns="45720" rtlCol="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de-DE" sz="5000">
                <a:solidFill>
                  <a:schemeClr val="bg1"/>
                </a:solidFill>
                <a:latin typeface="Calibri" panose="020F0502020204030204" pitchFamily="34" charset="0"/>
                <a:ea typeface="DengXian" panose="02010600030101010101" pitchFamily="2" charset="-122"/>
                <a:cs typeface="Calibri" panose="020F0502020204030204" pitchFamily="34" charset="0"/>
              </a:rPr>
              <a:t>€</a:t>
            </a:r>
          </a:p>
        </p:txBody>
      </p:sp>
      <p:sp>
        <p:nvSpPr>
          <p:cNvPr id="14" name="Titel 1">
            <a:extLst>
              <a:ext uri="{FF2B5EF4-FFF2-40B4-BE49-F238E27FC236}">
                <a16:creationId xmlns:a16="http://schemas.microsoft.com/office/drawing/2014/main" id="{19181E4A-F879-1F42-8046-5C494C1EF4C3}"/>
              </a:ext>
            </a:extLst>
          </p:cNvPr>
          <p:cNvSpPr txBox="1">
            <a:spLocks/>
          </p:cNvSpPr>
          <p:nvPr/>
        </p:nvSpPr>
        <p:spPr>
          <a:xfrm>
            <a:off x="6464934" y="4720126"/>
            <a:ext cx="662389" cy="978107"/>
          </a:xfrm>
          <a:prstGeom prst="rect">
            <a:avLst/>
          </a:prstGeom>
        </p:spPr>
        <p:txBody>
          <a:bodyPr vert="horz" lIns="91440" tIns="45720" rIns="91440" bIns="45720" rtlCol="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de-DE" sz="5000">
                <a:solidFill>
                  <a:schemeClr val="bg1"/>
                </a:solidFill>
                <a:latin typeface="Calibri" panose="020F0502020204030204" pitchFamily="34" charset="0"/>
                <a:ea typeface="DengXian" panose="02010600030101010101" pitchFamily="2" charset="-122"/>
                <a:cs typeface="Calibri" panose="020F0502020204030204" pitchFamily="34" charset="0"/>
              </a:rPr>
              <a:t>€</a:t>
            </a:r>
          </a:p>
        </p:txBody>
      </p:sp>
      <p:sp>
        <p:nvSpPr>
          <p:cNvPr id="15" name="Titel 1">
            <a:extLst>
              <a:ext uri="{FF2B5EF4-FFF2-40B4-BE49-F238E27FC236}">
                <a16:creationId xmlns:a16="http://schemas.microsoft.com/office/drawing/2014/main" id="{5F15BCC0-C812-CC46-8CD5-01C6D3AB1B97}"/>
              </a:ext>
            </a:extLst>
          </p:cNvPr>
          <p:cNvSpPr txBox="1">
            <a:spLocks/>
          </p:cNvSpPr>
          <p:nvPr/>
        </p:nvSpPr>
        <p:spPr>
          <a:xfrm>
            <a:off x="7451524" y="4704271"/>
            <a:ext cx="662389" cy="978107"/>
          </a:xfrm>
          <a:prstGeom prst="rect">
            <a:avLst/>
          </a:prstGeom>
        </p:spPr>
        <p:txBody>
          <a:bodyPr vert="horz" lIns="91440" tIns="45720" rIns="91440" bIns="45720" rtlCol="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de-DE" sz="2500">
                <a:solidFill>
                  <a:schemeClr val="bg1"/>
                </a:solidFill>
                <a:latin typeface="Calibri" panose="020F0502020204030204" pitchFamily="34" charset="0"/>
                <a:ea typeface="DengXian" panose="02010600030101010101" pitchFamily="2" charset="-122"/>
                <a:cs typeface="Calibri" panose="020F0502020204030204" pitchFamily="34" charset="0"/>
              </a:rPr>
              <a:t>€</a:t>
            </a:r>
          </a:p>
        </p:txBody>
      </p:sp>
      <p:sp>
        <p:nvSpPr>
          <p:cNvPr id="21" name="officeArt object">
            <a:extLst>
              <a:ext uri="{FF2B5EF4-FFF2-40B4-BE49-F238E27FC236}">
                <a16:creationId xmlns:a16="http://schemas.microsoft.com/office/drawing/2014/main" id="{0ACB7673-8955-F744-8950-18BBA2137B43}"/>
              </a:ext>
            </a:extLst>
          </p:cNvPr>
          <p:cNvSpPr/>
          <p:nvPr/>
        </p:nvSpPr>
        <p:spPr>
          <a:xfrm flipH="1">
            <a:off x="7981421" y="4607784"/>
            <a:ext cx="1475910" cy="909197"/>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4" name="officeArt object">
            <a:extLst>
              <a:ext uri="{FF2B5EF4-FFF2-40B4-BE49-F238E27FC236}">
                <a16:creationId xmlns:a16="http://schemas.microsoft.com/office/drawing/2014/main" id="{1320B264-9C36-A047-8AFA-0CB377DE14DB}"/>
              </a:ext>
            </a:extLst>
          </p:cNvPr>
          <p:cNvSpPr/>
          <p:nvPr/>
        </p:nvSpPr>
        <p:spPr>
          <a:xfrm flipH="1">
            <a:off x="9000790" y="4276178"/>
            <a:ext cx="2315237" cy="1426243"/>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6" name="Titel 1">
            <a:extLst>
              <a:ext uri="{FF2B5EF4-FFF2-40B4-BE49-F238E27FC236}">
                <a16:creationId xmlns:a16="http://schemas.microsoft.com/office/drawing/2014/main" id="{9CF703AF-9FC9-2E4C-8F79-C6540D94C2D8}"/>
              </a:ext>
            </a:extLst>
          </p:cNvPr>
          <p:cNvSpPr txBox="1">
            <a:spLocks/>
          </p:cNvSpPr>
          <p:nvPr/>
        </p:nvSpPr>
        <p:spPr>
          <a:xfrm>
            <a:off x="8332031" y="4704271"/>
            <a:ext cx="662389" cy="978107"/>
          </a:xfrm>
          <a:prstGeom prst="rect">
            <a:avLst/>
          </a:prstGeom>
        </p:spPr>
        <p:txBody>
          <a:bodyPr vert="horz" lIns="91440" tIns="45720" rIns="91440" bIns="45720" rtlCol="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de-DE" sz="7500">
                <a:solidFill>
                  <a:schemeClr val="bg1"/>
                </a:solidFill>
                <a:latin typeface="Calibri" panose="020F0502020204030204" pitchFamily="34" charset="0"/>
                <a:ea typeface="DengXian" panose="02010600030101010101" pitchFamily="2" charset="-122"/>
                <a:cs typeface="Calibri" panose="020F0502020204030204" pitchFamily="34" charset="0"/>
              </a:rPr>
              <a:t>€</a:t>
            </a:r>
          </a:p>
        </p:txBody>
      </p:sp>
      <p:sp>
        <p:nvSpPr>
          <p:cNvPr id="17" name="Titel 1">
            <a:extLst>
              <a:ext uri="{FF2B5EF4-FFF2-40B4-BE49-F238E27FC236}">
                <a16:creationId xmlns:a16="http://schemas.microsoft.com/office/drawing/2014/main" id="{200F56B9-8A4F-B447-A8A1-2474E12BB5B3}"/>
              </a:ext>
            </a:extLst>
          </p:cNvPr>
          <p:cNvSpPr txBox="1">
            <a:spLocks/>
          </p:cNvSpPr>
          <p:nvPr/>
        </p:nvSpPr>
        <p:spPr>
          <a:xfrm>
            <a:off x="9746274" y="4696883"/>
            <a:ext cx="662389" cy="978107"/>
          </a:xfrm>
          <a:prstGeom prst="rect">
            <a:avLst/>
          </a:prstGeom>
        </p:spPr>
        <p:txBody>
          <a:bodyPr vert="horz" lIns="91440" tIns="45720" rIns="91440" bIns="45720" rtlCol="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de-DE" sz="12000">
                <a:solidFill>
                  <a:schemeClr val="bg1"/>
                </a:solidFill>
                <a:latin typeface="Calibri" panose="020F0502020204030204" pitchFamily="34" charset="0"/>
                <a:ea typeface="DengXian" panose="02010600030101010101" pitchFamily="2" charset="-122"/>
                <a:cs typeface="Calibri" panose="020F0502020204030204" pitchFamily="34" charset="0"/>
              </a:rPr>
              <a:t>€</a:t>
            </a:r>
          </a:p>
        </p:txBody>
      </p:sp>
      <p:sp>
        <p:nvSpPr>
          <p:cNvPr id="20" name="officeArt object">
            <a:extLst>
              <a:ext uri="{FF2B5EF4-FFF2-40B4-BE49-F238E27FC236}">
                <a16:creationId xmlns:a16="http://schemas.microsoft.com/office/drawing/2014/main" id="{05EF199A-F4C3-584C-96D0-817563E9B8C4}"/>
              </a:ext>
            </a:extLst>
          </p:cNvPr>
          <p:cNvSpPr/>
          <p:nvPr/>
        </p:nvSpPr>
        <p:spPr>
          <a:xfrm flipH="1">
            <a:off x="4961348" y="4607784"/>
            <a:ext cx="1475910" cy="909197"/>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2" name="Titel 1">
            <a:extLst>
              <a:ext uri="{FF2B5EF4-FFF2-40B4-BE49-F238E27FC236}">
                <a16:creationId xmlns:a16="http://schemas.microsoft.com/office/drawing/2014/main" id="{5D88F18A-F659-8B4E-B0F2-B105F49061E6}"/>
              </a:ext>
            </a:extLst>
          </p:cNvPr>
          <p:cNvSpPr txBox="1">
            <a:spLocks/>
          </p:cNvSpPr>
          <p:nvPr/>
        </p:nvSpPr>
        <p:spPr>
          <a:xfrm>
            <a:off x="5398132" y="4704271"/>
            <a:ext cx="662389" cy="978107"/>
          </a:xfrm>
          <a:prstGeom prst="rect">
            <a:avLst/>
          </a:prstGeom>
        </p:spPr>
        <p:txBody>
          <a:bodyPr vert="horz" lIns="91440" tIns="45720" rIns="91440" bIns="45720" rtlCol="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de-DE" sz="8000">
                <a:solidFill>
                  <a:schemeClr val="bg1"/>
                </a:solidFill>
                <a:latin typeface="Calibri" panose="020F0502020204030204" pitchFamily="34" charset="0"/>
                <a:ea typeface="DengXian" panose="02010600030101010101" pitchFamily="2" charset="-122"/>
                <a:cs typeface="Calibri" panose="020F0502020204030204" pitchFamily="34" charset="0"/>
              </a:rPr>
              <a:t>€</a:t>
            </a:r>
          </a:p>
        </p:txBody>
      </p:sp>
    </p:spTree>
    <p:extLst>
      <p:ext uri="{BB962C8B-B14F-4D97-AF65-F5344CB8AC3E}">
        <p14:creationId xmlns:p14="http://schemas.microsoft.com/office/powerpoint/2010/main" val="3639313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8646-DF63-0C4A-98AC-D002BA0030E1}"/>
              </a:ext>
            </a:extLst>
          </p:cNvPr>
          <p:cNvSpPr>
            <a:spLocks noGrp="1"/>
          </p:cNvSpPr>
          <p:nvPr>
            <p:ph type="ctrTitle"/>
          </p:nvPr>
        </p:nvSpPr>
        <p:spPr>
          <a:xfrm>
            <a:off x="462087" y="852477"/>
            <a:ext cx="11527134" cy="2954720"/>
          </a:xfrm>
        </p:spPr>
        <p:txBody>
          <a:bodyPr>
            <a:noAutofit/>
          </a:bodyPr>
          <a:lstStyle/>
          <a:p>
            <a:r>
              <a:rPr lang="de-DE" sz="8000">
                <a:solidFill>
                  <a:schemeClr val="bg1"/>
                </a:solidFill>
                <a:latin typeface="Impact" panose="020B0806030902050204" pitchFamily="34" charset="0"/>
              </a:rPr>
              <a:t>Was muss ich </a:t>
            </a:r>
            <a:br>
              <a:rPr lang="de-DE" sz="8000">
                <a:solidFill>
                  <a:schemeClr val="bg1"/>
                </a:solidFill>
                <a:latin typeface="Impact" panose="020B0806030902050204" pitchFamily="34" charset="0"/>
              </a:rPr>
            </a:br>
            <a:r>
              <a:rPr lang="de-DE" sz="8000">
                <a:solidFill>
                  <a:schemeClr val="bg1"/>
                </a:solidFill>
                <a:latin typeface="Impact" panose="020B0806030902050204" pitchFamily="34" charset="0"/>
              </a:rPr>
              <a:t>dafür tun?</a:t>
            </a:r>
          </a:p>
        </p:txBody>
      </p:sp>
      <p:pic>
        <p:nvPicPr>
          <p:cNvPr id="3" name="Grafik 2" descr="Ein Bild, das Text, Buch enthält.&#10;&#10;Automatisch generierte Beschreibung">
            <a:extLst>
              <a:ext uri="{FF2B5EF4-FFF2-40B4-BE49-F238E27FC236}">
                <a16:creationId xmlns:a16="http://schemas.microsoft.com/office/drawing/2014/main" id="{B9EC593F-1090-C247-A510-5C972CD1B62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 name="officeArt object">
            <a:extLst>
              <a:ext uri="{FF2B5EF4-FFF2-40B4-BE49-F238E27FC236}">
                <a16:creationId xmlns:a16="http://schemas.microsoft.com/office/drawing/2014/main" id="{9FD21013-837A-4742-AD6B-816BD1D7A693}"/>
              </a:ext>
            </a:extLst>
          </p:cNvPr>
          <p:cNvSpPr/>
          <p:nvPr/>
        </p:nvSpPr>
        <p:spPr>
          <a:xfrm flipH="1">
            <a:off x="7508297" y="2655276"/>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5" name="officeArt object">
            <a:extLst>
              <a:ext uri="{FF2B5EF4-FFF2-40B4-BE49-F238E27FC236}">
                <a16:creationId xmlns:a16="http://schemas.microsoft.com/office/drawing/2014/main" id="{E4357AA6-0404-1A4F-B9F0-6D82BBDE3B1D}"/>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6" name="officeArt object">
            <a:extLst>
              <a:ext uri="{FF2B5EF4-FFF2-40B4-BE49-F238E27FC236}">
                <a16:creationId xmlns:a16="http://schemas.microsoft.com/office/drawing/2014/main" id="{97BF256F-4036-EC49-8DB5-E493894AE6BF}"/>
              </a:ext>
            </a:extLst>
          </p:cNvPr>
          <p:cNvSpPr/>
          <p:nvPr/>
        </p:nvSpPr>
        <p:spPr>
          <a:xfrm flipH="1">
            <a:off x="5081953" y="4197825"/>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415059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8" name="officeArt object">
            <a:extLst>
              <a:ext uri="{FF2B5EF4-FFF2-40B4-BE49-F238E27FC236}">
                <a16:creationId xmlns:a16="http://schemas.microsoft.com/office/drawing/2014/main" id="{9D14563A-CAB2-F740-AC50-DED09704E1AA}"/>
              </a:ext>
            </a:extLst>
          </p:cNvPr>
          <p:cNvSpPr/>
          <p:nvPr/>
        </p:nvSpPr>
        <p:spPr>
          <a:xfrm flipH="1">
            <a:off x="-234695" y="-259567"/>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7" name="Grafik 6" descr="Ein Bild, das Text, Buch enthält.&#10;&#10;Automatisch generierte Beschreibung">
            <a:extLst>
              <a:ext uri="{FF2B5EF4-FFF2-40B4-BE49-F238E27FC236}">
                <a16:creationId xmlns:a16="http://schemas.microsoft.com/office/drawing/2014/main" id="{51ADA36E-53FD-454F-838E-CCBD7DC463A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9" name="officeArt object">
            <a:extLst>
              <a:ext uri="{FF2B5EF4-FFF2-40B4-BE49-F238E27FC236}">
                <a16:creationId xmlns:a16="http://schemas.microsoft.com/office/drawing/2014/main" id="{20077CA0-2735-684A-85B9-AFD9658C8EE8}"/>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24" name="Titel 1">
            <a:extLst>
              <a:ext uri="{FF2B5EF4-FFF2-40B4-BE49-F238E27FC236}">
                <a16:creationId xmlns:a16="http://schemas.microsoft.com/office/drawing/2014/main" id="{EB3D855E-4302-4B43-AD21-60E4661DD889}"/>
              </a:ext>
            </a:extLst>
          </p:cNvPr>
          <p:cNvSpPr txBox="1">
            <a:spLocks/>
          </p:cNvSpPr>
          <p:nvPr/>
        </p:nvSpPr>
        <p:spPr>
          <a:xfrm>
            <a:off x="3069635" y="2450893"/>
            <a:ext cx="7276517"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und was tun bei </a:t>
            </a:r>
            <a:b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br>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schlechtem Wetter?</a:t>
            </a:r>
          </a:p>
        </p:txBody>
      </p:sp>
      <p:pic>
        <p:nvPicPr>
          <p:cNvPr id="3" name="Grafik 2" descr="Regenschirm">
            <a:extLst>
              <a:ext uri="{FF2B5EF4-FFF2-40B4-BE49-F238E27FC236}">
                <a16:creationId xmlns:a16="http://schemas.microsoft.com/office/drawing/2014/main" id="{BF5024A2-8115-1E40-8788-F9003174F7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1911" y="3429000"/>
            <a:ext cx="3252329" cy="3252329"/>
          </a:xfrm>
          <a:prstGeom prst="rect">
            <a:avLst/>
          </a:prstGeom>
        </p:spPr>
      </p:pic>
    </p:spTree>
    <p:extLst>
      <p:ext uri="{BB962C8B-B14F-4D97-AF65-F5344CB8AC3E}">
        <p14:creationId xmlns:p14="http://schemas.microsoft.com/office/powerpoint/2010/main" val="1859671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8" name="officeArt object">
            <a:extLst>
              <a:ext uri="{FF2B5EF4-FFF2-40B4-BE49-F238E27FC236}">
                <a16:creationId xmlns:a16="http://schemas.microsoft.com/office/drawing/2014/main" id="{9D14563A-CAB2-F740-AC50-DED09704E1AA}"/>
              </a:ext>
            </a:extLst>
          </p:cNvPr>
          <p:cNvSpPr/>
          <p:nvPr/>
        </p:nvSpPr>
        <p:spPr>
          <a:xfrm flipH="1">
            <a:off x="-234695" y="-259567"/>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7" name="Grafik 6" descr="Ein Bild, das Text, Buch enthält.&#10;&#10;Automatisch generierte Beschreibung">
            <a:extLst>
              <a:ext uri="{FF2B5EF4-FFF2-40B4-BE49-F238E27FC236}">
                <a16:creationId xmlns:a16="http://schemas.microsoft.com/office/drawing/2014/main" id="{51ADA36E-53FD-454F-838E-CCBD7DC463A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9" name="officeArt object">
            <a:extLst>
              <a:ext uri="{FF2B5EF4-FFF2-40B4-BE49-F238E27FC236}">
                <a16:creationId xmlns:a16="http://schemas.microsoft.com/office/drawing/2014/main" id="{20077CA0-2735-684A-85B9-AFD9658C8EE8}"/>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24" name="Titel 1">
            <a:extLst>
              <a:ext uri="{FF2B5EF4-FFF2-40B4-BE49-F238E27FC236}">
                <a16:creationId xmlns:a16="http://schemas.microsoft.com/office/drawing/2014/main" id="{EB3D855E-4302-4B43-AD21-60E4661DD889}"/>
              </a:ext>
            </a:extLst>
          </p:cNvPr>
          <p:cNvSpPr txBox="1">
            <a:spLocks/>
          </p:cNvSpPr>
          <p:nvPr/>
        </p:nvSpPr>
        <p:spPr>
          <a:xfrm>
            <a:off x="5154136" y="1372678"/>
            <a:ext cx="5540542"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Eine wahre </a:t>
            </a:r>
            <a:b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br>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Geschichte …</a:t>
            </a:r>
          </a:p>
        </p:txBody>
      </p:sp>
      <p:pic>
        <p:nvPicPr>
          <p:cNvPr id="4" name="Grafik 3">
            <a:extLst>
              <a:ext uri="{FF2B5EF4-FFF2-40B4-BE49-F238E27FC236}">
                <a16:creationId xmlns:a16="http://schemas.microsoft.com/office/drawing/2014/main" id="{047BF360-94D4-DC46-83AB-D167FE670A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4346" y="2578786"/>
            <a:ext cx="3705727" cy="3705727"/>
          </a:xfrm>
          <a:prstGeom prst="rect">
            <a:avLst/>
          </a:prstGeom>
        </p:spPr>
      </p:pic>
      <p:sp>
        <p:nvSpPr>
          <p:cNvPr id="10" name="officeArt object">
            <a:extLst>
              <a:ext uri="{FF2B5EF4-FFF2-40B4-BE49-F238E27FC236}">
                <a16:creationId xmlns:a16="http://schemas.microsoft.com/office/drawing/2014/main" id="{82956D1C-5B42-BC4E-B2D2-0113DA9ACB1C}"/>
              </a:ext>
            </a:extLst>
          </p:cNvPr>
          <p:cNvSpPr/>
          <p:nvPr/>
        </p:nvSpPr>
        <p:spPr>
          <a:xfrm flipH="1">
            <a:off x="1727062" y="4569597"/>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3946924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8646-DF63-0C4A-98AC-D002BA0030E1}"/>
              </a:ext>
            </a:extLst>
          </p:cNvPr>
          <p:cNvSpPr>
            <a:spLocks noGrp="1"/>
          </p:cNvSpPr>
          <p:nvPr>
            <p:ph type="ctrTitle"/>
          </p:nvPr>
        </p:nvSpPr>
        <p:spPr>
          <a:xfrm>
            <a:off x="462087" y="852477"/>
            <a:ext cx="11527134" cy="2954720"/>
          </a:xfrm>
        </p:spPr>
        <p:txBody>
          <a:bodyPr>
            <a:noAutofit/>
          </a:bodyPr>
          <a:lstStyle/>
          <a:p>
            <a:r>
              <a:rPr lang="de-DE" sz="8000">
                <a:solidFill>
                  <a:schemeClr val="bg1"/>
                </a:solidFill>
                <a:latin typeface="Impact" panose="020B0806030902050204" pitchFamily="34" charset="0"/>
              </a:rPr>
              <a:t>Was heißt jetzt </a:t>
            </a:r>
            <a:br>
              <a:rPr lang="de-DE" sz="8000">
                <a:solidFill>
                  <a:schemeClr val="bg1"/>
                </a:solidFill>
                <a:latin typeface="Impact" panose="020B0806030902050204" pitchFamily="34" charset="0"/>
              </a:rPr>
            </a:br>
            <a:r>
              <a:rPr lang="de-DE" sz="8000">
                <a:solidFill>
                  <a:schemeClr val="bg1"/>
                </a:solidFill>
                <a:latin typeface="Impact" panose="020B0806030902050204" pitchFamily="34" charset="0"/>
              </a:rPr>
              <a:t>Cloud Native?</a:t>
            </a:r>
          </a:p>
        </p:txBody>
      </p:sp>
      <p:pic>
        <p:nvPicPr>
          <p:cNvPr id="3" name="Grafik 2" descr="Ein Bild, das Text, Buch enthält.&#10;&#10;Automatisch generierte Beschreibung">
            <a:extLst>
              <a:ext uri="{FF2B5EF4-FFF2-40B4-BE49-F238E27FC236}">
                <a16:creationId xmlns:a16="http://schemas.microsoft.com/office/drawing/2014/main" id="{B9EC593F-1090-C247-A510-5C972CD1B62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 name="officeArt object">
            <a:extLst>
              <a:ext uri="{FF2B5EF4-FFF2-40B4-BE49-F238E27FC236}">
                <a16:creationId xmlns:a16="http://schemas.microsoft.com/office/drawing/2014/main" id="{9FD21013-837A-4742-AD6B-816BD1D7A693}"/>
              </a:ext>
            </a:extLst>
          </p:cNvPr>
          <p:cNvSpPr/>
          <p:nvPr/>
        </p:nvSpPr>
        <p:spPr>
          <a:xfrm flipH="1">
            <a:off x="7508297" y="2655276"/>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5" name="officeArt object">
            <a:extLst>
              <a:ext uri="{FF2B5EF4-FFF2-40B4-BE49-F238E27FC236}">
                <a16:creationId xmlns:a16="http://schemas.microsoft.com/office/drawing/2014/main" id="{E4357AA6-0404-1A4F-B9F0-6D82BBDE3B1D}"/>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6" name="officeArt object">
            <a:extLst>
              <a:ext uri="{FF2B5EF4-FFF2-40B4-BE49-F238E27FC236}">
                <a16:creationId xmlns:a16="http://schemas.microsoft.com/office/drawing/2014/main" id="{97BF256F-4036-EC49-8DB5-E493894AE6BF}"/>
              </a:ext>
            </a:extLst>
          </p:cNvPr>
          <p:cNvSpPr/>
          <p:nvPr/>
        </p:nvSpPr>
        <p:spPr>
          <a:xfrm flipH="1">
            <a:off x="5081953" y="4197825"/>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4122873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8" name="officeArt object">
            <a:extLst>
              <a:ext uri="{FF2B5EF4-FFF2-40B4-BE49-F238E27FC236}">
                <a16:creationId xmlns:a16="http://schemas.microsoft.com/office/drawing/2014/main" id="{9D14563A-CAB2-F740-AC50-DED09704E1AA}"/>
              </a:ext>
            </a:extLst>
          </p:cNvPr>
          <p:cNvSpPr/>
          <p:nvPr/>
        </p:nvSpPr>
        <p:spPr>
          <a:xfrm flipH="1">
            <a:off x="-234695" y="-259567"/>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6" name="officeArt object">
            <a:extLst>
              <a:ext uri="{FF2B5EF4-FFF2-40B4-BE49-F238E27FC236}">
                <a16:creationId xmlns:a16="http://schemas.microsoft.com/office/drawing/2014/main" id="{122AB895-7716-6545-9004-30C78FD3E619}"/>
              </a:ext>
            </a:extLst>
          </p:cNvPr>
          <p:cNvSpPr/>
          <p:nvPr/>
        </p:nvSpPr>
        <p:spPr>
          <a:xfrm flipH="1">
            <a:off x="4678809" y="2644544"/>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7" name="officeArt object">
            <a:extLst>
              <a:ext uri="{FF2B5EF4-FFF2-40B4-BE49-F238E27FC236}">
                <a16:creationId xmlns:a16="http://schemas.microsoft.com/office/drawing/2014/main" id="{2A7DBF47-A334-4F43-AB7C-0A9127CDB5C8}"/>
              </a:ext>
            </a:extLst>
          </p:cNvPr>
          <p:cNvSpPr/>
          <p:nvPr/>
        </p:nvSpPr>
        <p:spPr>
          <a:xfrm flipH="1">
            <a:off x="7373882" y="3623100"/>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8" name="officeArt object">
            <a:extLst>
              <a:ext uri="{FF2B5EF4-FFF2-40B4-BE49-F238E27FC236}">
                <a16:creationId xmlns:a16="http://schemas.microsoft.com/office/drawing/2014/main" id="{C61BCCA5-AD42-044C-9441-78BA8EB2D0D4}"/>
              </a:ext>
            </a:extLst>
          </p:cNvPr>
          <p:cNvSpPr/>
          <p:nvPr/>
        </p:nvSpPr>
        <p:spPr>
          <a:xfrm flipH="1">
            <a:off x="5332834" y="-259567"/>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9" name="officeArt object">
            <a:extLst>
              <a:ext uri="{FF2B5EF4-FFF2-40B4-BE49-F238E27FC236}">
                <a16:creationId xmlns:a16="http://schemas.microsoft.com/office/drawing/2014/main" id="{39FAC4F9-0AD8-044A-8CE5-E22C798ADE0B}"/>
              </a:ext>
            </a:extLst>
          </p:cNvPr>
          <p:cNvSpPr/>
          <p:nvPr/>
        </p:nvSpPr>
        <p:spPr>
          <a:xfrm flipH="1">
            <a:off x="656751" y="1760417"/>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7" name="Grafik 6" descr="Ein Bild, das Text, Buch enthält.&#10;&#10;Automatisch generierte Beschreibung">
            <a:extLst>
              <a:ext uri="{FF2B5EF4-FFF2-40B4-BE49-F238E27FC236}">
                <a16:creationId xmlns:a16="http://schemas.microsoft.com/office/drawing/2014/main" id="{51ADA36E-53FD-454F-838E-CCBD7DC463A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9" name="officeArt object">
            <a:extLst>
              <a:ext uri="{FF2B5EF4-FFF2-40B4-BE49-F238E27FC236}">
                <a16:creationId xmlns:a16="http://schemas.microsoft.com/office/drawing/2014/main" id="{20077CA0-2735-684A-85B9-AFD9658C8EE8}"/>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2" name="Titel 1">
            <a:extLst>
              <a:ext uri="{FF2B5EF4-FFF2-40B4-BE49-F238E27FC236}">
                <a16:creationId xmlns:a16="http://schemas.microsoft.com/office/drawing/2014/main" id="{75F4D79E-02E8-654C-9964-80F8A291475B}"/>
              </a:ext>
            </a:extLst>
          </p:cNvPr>
          <p:cNvSpPr txBox="1">
            <a:spLocks/>
          </p:cNvSpPr>
          <p:nvPr/>
        </p:nvSpPr>
        <p:spPr>
          <a:xfrm>
            <a:off x="8854255" y="5562016"/>
            <a:ext cx="3416968" cy="4579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 sz="4000">
              <a:solidFill>
                <a:schemeClr val="bg1"/>
              </a:solidFill>
              <a:latin typeface="Impact" panose="020B0806030902050204" pitchFamily="34" charset="0"/>
              <a:ea typeface="DengXian" panose="02010600030101010101" pitchFamily="2" charset="-122"/>
              <a:cs typeface="Consolas" panose="020B0609020204030204" pitchFamily="49" charset="0"/>
            </a:endParaRPr>
          </a:p>
          <a:p>
            <a:pPr algn="l"/>
            <a:endParaRPr lang="en" sz="4000">
              <a:solidFill>
                <a:schemeClr val="bg1"/>
              </a:solidFill>
              <a:latin typeface="Impact" panose="020B0806030902050204" pitchFamily="34" charset="0"/>
              <a:ea typeface="DengXian" panose="02010600030101010101" pitchFamily="2" charset="-122"/>
              <a:cs typeface="Consolas" panose="020B0609020204030204" pitchFamily="49" charset="0"/>
            </a:endParaRPr>
          </a:p>
          <a:p>
            <a:pPr algn="l"/>
            <a:endParaRPr lang="en" sz="4000">
              <a:solidFill>
                <a:schemeClr val="bg1"/>
              </a:solidFill>
              <a:latin typeface="Impact" panose="020B0806030902050204" pitchFamily="34" charset="0"/>
              <a:ea typeface="DengXian" panose="02010600030101010101" pitchFamily="2" charset="-122"/>
              <a:cs typeface="Consolas" panose="020B0609020204030204" pitchFamily="49" charset="0"/>
            </a:endParaRPr>
          </a:p>
          <a:p>
            <a:pPr algn="l"/>
            <a:endParaRPr lang="en" sz="4000">
              <a:solidFill>
                <a:schemeClr val="bg1"/>
              </a:solidFill>
              <a:latin typeface="Impact" panose="020B0806030902050204" pitchFamily="34" charset="0"/>
              <a:ea typeface="DengXian" panose="02010600030101010101" pitchFamily="2" charset="-122"/>
              <a:cs typeface="Consolas" panose="020B0609020204030204" pitchFamily="49" charset="0"/>
            </a:endParaRPr>
          </a:p>
          <a:p>
            <a:pPr algn="l"/>
            <a:r>
              <a:rPr lang="en" sz="4000">
                <a:solidFill>
                  <a:schemeClr val="bg1"/>
                </a:solidFill>
                <a:latin typeface="Impact" panose="020B0806030902050204" pitchFamily="34" charset="0"/>
                <a:ea typeface="DengXian" panose="02010600030101010101" pitchFamily="2" charset="-122"/>
                <a:cs typeface="Consolas" panose="020B0609020204030204" pitchFamily="49" charset="0"/>
              </a:rPr>
              <a:t>Serverless</a:t>
            </a:r>
          </a:p>
        </p:txBody>
      </p:sp>
      <p:sp>
        <p:nvSpPr>
          <p:cNvPr id="13" name="Titel 1">
            <a:extLst>
              <a:ext uri="{FF2B5EF4-FFF2-40B4-BE49-F238E27FC236}">
                <a16:creationId xmlns:a16="http://schemas.microsoft.com/office/drawing/2014/main" id="{3B8E7564-A63A-3C41-9E96-23B12285F589}"/>
              </a:ext>
            </a:extLst>
          </p:cNvPr>
          <p:cNvSpPr txBox="1">
            <a:spLocks/>
          </p:cNvSpPr>
          <p:nvPr/>
        </p:nvSpPr>
        <p:spPr>
          <a:xfrm>
            <a:off x="6363339" y="3971865"/>
            <a:ext cx="2080854" cy="8420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4000">
                <a:solidFill>
                  <a:schemeClr val="bg1"/>
                </a:solidFill>
                <a:latin typeface="Impact" panose="020B0806030902050204" pitchFamily="34" charset="0"/>
                <a:ea typeface="DengXian" panose="02010600030101010101" pitchFamily="2" charset="-122"/>
                <a:cs typeface="Consolas" panose="020B0609020204030204" pitchFamily="49" charset="0"/>
              </a:rPr>
              <a:t>DevOps</a:t>
            </a:r>
          </a:p>
        </p:txBody>
      </p:sp>
      <p:sp>
        <p:nvSpPr>
          <p:cNvPr id="14" name="Titel 1">
            <a:extLst>
              <a:ext uri="{FF2B5EF4-FFF2-40B4-BE49-F238E27FC236}">
                <a16:creationId xmlns:a16="http://schemas.microsoft.com/office/drawing/2014/main" id="{672A1FD6-3A57-7844-ADCD-5D7BACE16F5F}"/>
              </a:ext>
            </a:extLst>
          </p:cNvPr>
          <p:cNvSpPr txBox="1">
            <a:spLocks/>
          </p:cNvSpPr>
          <p:nvPr/>
        </p:nvSpPr>
        <p:spPr>
          <a:xfrm>
            <a:off x="1685653" y="3049953"/>
            <a:ext cx="3534887"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4000">
                <a:solidFill>
                  <a:schemeClr val="bg1"/>
                </a:solidFill>
                <a:latin typeface="Impact" panose="020B0806030902050204" pitchFamily="34" charset="0"/>
                <a:ea typeface="DengXian" panose="02010600030101010101" pitchFamily="2" charset="-122"/>
                <a:cs typeface="Consolas" panose="020B0609020204030204" pitchFamily="49" charset="0"/>
              </a:rPr>
              <a:t>Observability</a:t>
            </a:r>
          </a:p>
        </p:txBody>
      </p:sp>
      <p:sp>
        <p:nvSpPr>
          <p:cNvPr id="15" name="Titel 1">
            <a:extLst>
              <a:ext uri="{FF2B5EF4-FFF2-40B4-BE49-F238E27FC236}">
                <a16:creationId xmlns:a16="http://schemas.microsoft.com/office/drawing/2014/main" id="{7E2D3801-B15C-B947-9635-9DA3E92FF4E5}"/>
              </a:ext>
            </a:extLst>
          </p:cNvPr>
          <p:cNvSpPr txBox="1">
            <a:spLocks/>
          </p:cNvSpPr>
          <p:nvPr/>
        </p:nvSpPr>
        <p:spPr>
          <a:xfrm>
            <a:off x="6618512" y="1238733"/>
            <a:ext cx="2594201" cy="9120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4000">
                <a:solidFill>
                  <a:schemeClr val="bg1"/>
                </a:solidFill>
                <a:latin typeface="Impact" panose="020B0806030902050204" pitchFamily="34" charset="0"/>
                <a:ea typeface="DengXian" panose="02010600030101010101" pitchFamily="2" charset="-122"/>
                <a:cs typeface="Consolas" panose="020B0609020204030204" pitchFamily="49" charset="0"/>
              </a:rPr>
              <a:t>Resilience</a:t>
            </a:r>
          </a:p>
        </p:txBody>
      </p:sp>
      <p:sp>
        <p:nvSpPr>
          <p:cNvPr id="10" name="officeArt object">
            <a:extLst>
              <a:ext uri="{FF2B5EF4-FFF2-40B4-BE49-F238E27FC236}">
                <a16:creationId xmlns:a16="http://schemas.microsoft.com/office/drawing/2014/main" id="{82956D1C-5B42-BC4E-B2D2-0113DA9ACB1C}"/>
              </a:ext>
            </a:extLst>
          </p:cNvPr>
          <p:cNvSpPr/>
          <p:nvPr/>
        </p:nvSpPr>
        <p:spPr>
          <a:xfrm flipH="1">
            <a:off x="1727062" y="4168532"/>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1" name="Titel 1">
            <a:extLst>
              <a:ext uri="{FF2B5EF4-FFF2-40B4-BE49-F238E27FC236}">
                <a16:creationId xmlns:a16="http://schemas.microsoft.com/office/drawing/2014/main" id="{ED3762B0-31CF-EF44-AF98-98F1D8B2FAD0}"/>
              </a:ext>
            </a:extLst>
          </p:cNvPr>
          <p:cNvSpPr txBox="1">
            <a:spLocks/>
          </p:cNvSpPr>
          <p:nvPr/>
        </p:nvSpPr>
        <p:spPr>
          <a:xfrm>
            <a:off x="3330447" y="5455263"/>
            <a:ext cx="2200003" cy="9475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 sz="4000">
                <a:solidFill>
                  <a:schemeClr val="bg1"/>
                </a:solidFill>
                <a:latin typeface="Impact" panose="020B0806030902050204" pitchFamily="34" charset="0"/>
                <a:ea typeface="DengXian" panose="02010600030101010101" pitchFamily="2" charset="-122"/>
                <a:cs typeface="Consolas" panose="020B0609020204030204" pitchFamily="49" charset="0"/>
              </a:rPr>
              <a:t>Platform</a:t>
            </a:r>
          </a:p>
        </p:txBody>
      </p:sp>
    </p:spTree>
    <p:extLst>
      <p:ext uri="{BB962C8B-B14F-4D97-AF65-F5344CB8AC3E}">
        <p14:creationId xmlns:p14="http://schemas.microsoft.com/office/powerpoint/2010/main" val="2844791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003F">
            <a:alpha val="99000"/>
          </a:srgbClr>
        </a:solidFill>
        <a:effectLst/>
      </p:bgPr>
    </p:bg>
    <p:spTree>
      <p:nvGrpSpPr>
        <p:cNvPr id="1" name=""/>
        <p:cNvGrpSpPr/>
        <p:nvPr/>
      </p:nvGrpSpPr>
      <p:grpSpPr>
        <a:xfrm>
          <a:off x="0" y="0"/>
          <a:ext cx="0" cy="0"/>
          <a:chOff x="0" y="0"/>
          <a:chExt cx="0" cy="0"/>
        </a:xfrm>
      </p:grpSpPr>
      <p:grpSp>
        <p:nvGrpSpPr>
          <p:cNvPr id="6" name="officeArt object">
            <a:extLst>
              <a:ext uri="{FF2B5EF4-FFF2-40B4-BE49-F238E27FC236}">
                <a16:creationId xmlns:a16="http://schemas.microsoft.com/office/drawing/2014/main" id="{3756DCD2-6CE1-C44A-B5D1-382DB9059ABA}"/>
              </a:ext>
            </a:extLst>
          </p:cNvPr>
          <p:cNvGrpSpPr/>
          <p:nvPr/>
        </p:nvGrpSpPr>
        <p:grpSpPr>
          <a:xfrm>
            <a:off x="2476489" y="813000"/>
            <a:ext cx="5748076" cy="5008576"/>
            <a:chOff x="4663" y="7588"/>
            <a:chExt cx="3872582" cy="3412884"/>
          </a:xfrm>
        </p:grpSpPr>
        <p:grpSp>
          <p:nvGrpSpPr>
            <p:cNvPr id="7" name="Group 1073741848">
              <a:extLst>
                <a:ext uri="{FF2B5EF4-FFF2-40B4-BE49-F238E27FC236}">
                  <a16:creationId xmlns:a16="http://schemas.microsoft.com/office/drawing/2014/main" id="{D1DB0A10-AF8F-4849-A64C-BBE8558484EF}"/>
                </a:ext>
              </a:extLst>
            </p:cNvPr>
            <p:cNvGrpSpPr/>
            <p:nvPr/>
          </p:nvGrpSpPr>
          <p:grpSpPr>
            <a:xfrm>
              <a:off x="4663" y="7588"/>
              <a:ext cx="3872582" cy="3412884"/>
              <a:chOff x="-90102" y="25430"/>
              <a:chExt cx="3872581" cy="3412882"/>
            </a:xfrm>
          </p:grpSpPr>
          <p:grpSp>
            <p:nvGrpSpPr>
              <p:cNvPr id="9" name="Group 1073741842">
                <a:extLst>
                  <a:ext uri="{FF2B5EF4-FFF2-40B4-BE49-F238E27FC236}">
                    <a16:creationId xmlns:a16="http://schemas.microsoft.com/office/drawing/2014/main" id="{8CBC60C1-1ABE-164D-9724-6E0C512F6A18}"/>
                  </a:ext>
                </a:extLst>
              </p:cNvPr>
              <p:cNvGrpSpPr/>
              <p:nvPr/>
            </p:nvGrpSpPr>
            <p:grpSpPr>
              <a:xfrm>
                <a:off x="-90102" y="25430"/>
                <a:ext cx="3872581" cy="3162886"/>
                <a:chOff x="45262" y="138197"/>
                <a:chExt cx="3872580" cy="3162884"/>
              </a:xfrm>
            </p:grpSpPr>
            <p:sp>
              <p:nvSpPr>
                <p:cNvPr id="15" name="Shape 1073741834">
                  <a:extLst>
                    <a:ext uri="{FF2B5EF4-FFF2-40B4-BE49-F238E27FC236}">
                      <a16:creationId xmlns:a16="http://schemas.microsoft.com/office/drawing/2014/main" id="{58482C3D-4188-EF49-85B9-F00BA1968F9B}"/>
                    </a:ext>
                  </a:extLst>
                </p:cNvPr>
                <p:cNvSpPr/>
                <p:nvPr/>
              </p:nvSpPr>
              <p:spPr>
                <a:xfrm rot="21586512">
                  <a:off x="45262" y="138197"/>
                  <a:ext cx="3872580" cy="2385167"/>
                </a:xfrm>
                <a:custGeom>
                  <a:avLst/>
                  <a:gdLst/>
                  <a:ahLst/>
                  <a:cxnLst>
                    <a:cxn ang="0">
                      <a:pos x="wd2" y="hd2"/>
                    </a:cxn>
                    <a:cxn ang="5400000">
                      <a:pos x="wd2" y="hd2"/>
                    </a:cxn>
                    <a:cxn ang="10800000">
                      <a:pos x="wd2" y="hd2"/>
                    </a:cxn>
                    <a:cxn ang="16200000">
                      <a:pos x="wd2" y="hd2"/>
                    </a:cxn>
                  </a:cxnLst>
                  <a:rect l="0" t="0" r="r" b="b"/>
                  <a:pathLst>
                    <a:path w="21439" h="21136" extrusionOk="0">
                      <a:moveTo>
                        <a:pt x="3860" y="6471"/>
                      </a:moveTo>
                      <a:cubicBezTo>
                        <a:pt x="3604" y="7205"/>
                        <a:pt x="3476" y="8067"/>
                        <a:pt x="3495" y="8939"/>
                      </a:cubicBezTo>
                      <a:cubicBezTo>
                        <a:pt x="1636" y="8726"/>
                        <a:pt x="52" y="11395"/>
                        <a:pt x="1" y="14824"/>
                      </a:cubicBezTo>
                      <a:cubicBezTo>
                        <a:pt x="-37" y="17406"/>
                        <a:pt x="848" y="19718"/>
                        <a:pt x="2166" y="20626"/>
                      </a:cubicBezTo>
                      <a:cubicBezTo>
                        <a:pt x="2868" y="21110"/>
                        <a:pt x="3627" y="21132"/>
                        <a:pt x="4375" y="21100"/>
                      </a:cubicBezTo>
                      <a:cubicBezTo>
                        <a:pt x="4416" y="21098"/>
                        <a:pt x="4458" y="21096"/>
                        <a:pt x="4499" y="21094"/>
                      </a:cubicBezTo>
                      <a:lnTo>
                        <a:pt x="10467" y="21097"/>
                      </a:lnTo>
                      <a:cubicBezTo>
                        <a:pt x="10490" y="21097"/>
                        <a:pt x="10512" y="21100"/>
                        <a:pt x="10535" y="21100"/>
                      </a:cubicBezTo>
                      <a:cubicBezTo>
                        <a:pt x="10557" y="21100"/>
                        <a:pt x="10579" y="21097"/>
                        <a:pt x="10601" y="21097"/>
                      </a:cubicBezTo>
                      <a:lnTo>
                        <a:pt x="17731" y="21100"/>
                      </a:lnTo>
                      <a:cubicBezTo>
                        <a:pt x="19796" y="21507"/>
                        <a:pt x="21563" y="18391"/>
                        <a:pt x="21432" y="14573"/>
                      </a:cubicBezTo>
                      <a:cubicBezTo>
                        <a:pt x="21317" y="11228"/>
                        <a:pt x="19744" y="8697"/>
                        <a:pt x="17929" y="8939"/>
                      </a:cubicBezTo>
                      <a:cubicBezTo>
                        <a:pt x="17906" y="6950"/>
                        <a:pt x="17215" y="5196"/>
                        <a:pt x="16196" y="4538"/>
                      </a:cubicBezTo>
                      <a:cubicBezTo>
                        <a:pt x="15601" y="4153"/>
                        <a:pt x="14950" y="4198"/>
                        <a:pt x="14372" y="4663"/>
                      </a:cubicBezTo>
                      <a:cubicBezTo>
                        <a:pt x="13792" y="1998"/>
                        <a:pt x="12388" y="95"/>
                        <a:pt x="10799" y="3"/>
                      </a:cubicBezTo>
                      <a:cubicBezTo>
                        <a:pt x="9120" y="-93"/>
                        <a:pt x="7580" y="1829"/>
                        <a:pt x="6952" y="4640"/>
                      </a:cubicBezTo>
                      <a:cubicBezTo>
                        <a:pt x="5843" y="3812"/>
                        <a:pt x="4544" y="4508"/>
                        <a:pt x="3860" y="6471"/>
                      </a:cubicBezTo>
                      <a:close/>
                    </a:path>
                  </a:pathLst>
                </a:custGeom>
                <a:gradFill flip="none" rotWithShape="1">
                  <a:gsLst>
                    <a:gs pos="0">
                      <a:srgbClr val="5985A4"/>
                    </a:gs>
                    <a:gs pos="100000">
                      <a:srgbClr val="270048"/>
                    </a:gs>
                  </a:gsLst>
                  <a:path path="shape">
                    <a:fillToRect l="50000" t="-244" r="50000" b="100244"/>
                  </a:path>
                </a:gradFill>
                <a:ln w="28575" cap="flat">
                  <a:solidFill>
                    <a:srgbClr val="FFFFFF"/>
                  </a:solidFill>
                  <a:prstDash val="solid"/>
                  <a:miter lim="400000"/>
                </a:ln>
                <a:effectLst/>
              </p:spPr>
              <p:txBody>
                <a:bodyPr/>
                <a:lstStyle/>
                <a:p>
                  <a:endParaRPr lang="de-DE"/>
                </a:p>
              </p:txBody>
            </p:sp>
            <p:cxnSp>
              <p:nvCxnSpPr>
                <p:cNvPr id="16" name="Shape 1073741835">
                  <a:extLst>
                    <a:ext uri="{FF2B5EF4-FFF2-40B4-BE49-F238E27FC236}">
                      <a16:creationId xmlns:a16="http://schemas.microsoft.com/office/drawing/2014/main" id="{ACA0B110-7130-3F46-891F-AE39F753EB0D}"/>
                    </a:ext>
                  </a:extLst>
                </p:cNvPr>
                <p:cNvCxnSpPr/>
                <p:nvPr/>
              </p:nvCxnSpPr>
              <p:spPr>
                <a:xfrm flipV="1">
                  <a:off x="406532" y="2463560"/>
                  <a:ext cx="1" cy="345645"/>
                </a:xfrm>
                <a:prstGeom prst="line">
                  <a:avLst/>
                </a:prstGeom>
                <a:noFill/>
                <a:ln w="12700" cap="flat">
                  <a:solidFill>
                    <a:srgbClr val="FFFFFF"/>
                  </a:solidFill>
                  <a:prstDash val="solid"/>
                  <a:miter lim="400000"/>
                </a:ln>
                <a:effectLst/>
              </p:spPr>
            </p:cxnSp>
            <p:cxnSp>
              <p:nvCxnSpPr>
                <p:cNvPr id="17" name="Shape 1073741836">
                  <a:extLst>
                    <a:ext uri="{FF2B5EF4-FFF2-40B4-BE49-F238E27FC236}">
                      <a16:creationId xmlns:a16="http://schemas.microsoft.com/office/drawing/2014/main" id="{919E4C0B-B005-AE44-A805-1AE03E897EB2}"/>
                    </a:ext>
                  </a:extLst>
                </p:cNvPr>
                <p:cNvCxnSpPr/>
                <p:nvPr/>
              </p:nvCxnSpPr>
              <p:spPr>
                <a:xfrm flipV="1">
                  <a:off x="998107" y="2525205"/>
                  <a:ext cx="1" cy="775876"/>
                </a:xfrm>
                <a:prstGeom prst="line">
                  <a:avLst/>
                </a:prstGeom>
                <a:noFill/>
                <a:ln w="12700" cap="flat">
                  <a:solidFill>
                    <a:srgbClr val="FFFFFF"/>
                  </a:solidFill>
                  <a:prstDash val="solid"/>
                  <a:miter lim="400000"/>
                </a:ln>
                <a:effectLst/>
              </p:spPr>
            </p:cxnSp>
            <p:cxnSp>
              <p:nvCxnSpPr>
                <p:cNvPr id="18" name="Shape 1073741837">
                  <a:extLst>
                    <a:ext uri="{FF2B5EF4-FFF2-40B4-BE49-F238E27FC236}">
                      <a16:creationId xmlns:a16="http://schemas.microsoft.com/office/drawing/2014/main" id="{3006AA12-5BE1-C743-914D-24F42308A690}"/>
                    </a:ext>
                  </a:extLst>
                </p:cNvPr>
                <p:cNvCxnSpPr/>
                <p:nvPr/>
              </p:nvCxnSpPr>
              <p:spPr>
                <a:xfrm flipV="1">
                  <a:off x="1634744" y="2512958"/>
                  <a:ext cx="1" cy="567999"/>
                </a:xfrm>
                <a:prstGeom prst="line">
                  <a:avLst/>
                </a:prstGeom>
                <a:noFill/>
                <a:ln w="12700" cap="flat">
                  <a:solidFill>
                    <a:srgbClr val="FFFFFF"/>
                  </a:solidFill>
                  <a:prstDash val="solid"/>
                  <a:miter lim="400000"/>
                </a:ln>
                <a:effectLst/>
              </p:spPr>
            </p:cxnSp>
            <p:cxnSp>
              <p:nvCxnSpPr>
                <p:cNvPr id="19" name="Shape 1073741838">
                  <a:extLst>
                    <a:ext uri="{FF2B5EF4-FFF2-40B4-BE49-F238E27FC236}">
                      <a16:creationId xmlns:a16="http://schemas.microsoft.com/office/drawing/2014/main" id="{A7F1F3F7-B1F9-D84C-B5A2-C41374C5EAD8}"/>
                    </a:ext>
                  </a:extLst>
                </p:cNvPr>
                <p:cNvCxnSpPr/>
                <p:nvPr/>
              </p:nvCxnSpPr>
              <p:spPr>
                <a:xfrm flipV="1">
                  <a:off x="2229820" y="2512959"/>
                  <a:ext cx="1" cy="345645"/>
                </a:xfrm>
                <a:prstGeom prst="line">
                  <a:avLst/>
                </a:prstGeom>
                <a:noFill/>
                <a:ln w="12700" cap="flat">
                  <a:solidFill>
                    <a:srgbClr val="FFFFFF"/>
                  </a:solidFill>
                  <a:prstDash val="solid"/>
                  <a:miter lim="400000"/>
                </a:ln>
                <a:effectLst/>
              </p:spPr>
            </p:cxnSp>
            <p:cxnSp>
              <p:nvCxnSpPr>
                <p:cNvPr id="20" name="Shape 1073741839">
                  <a:extLst>
                    <a:ext uri="{FF2B5EF4-FFF2-40B4-BE49-F238E27FC236}">
                      <a16:creationId xmlns:a16="http://schemas.microsoft.com/office/drawing/2014/main" id="{285CC724-BE3A-0349-A150-8718DEA919DC}"/>
                    </a:ext>
                  </a:extLst>
                </p:cNvPr>
                <p:cNvCxnSpPr/>
                <p:nvPr/>
              </p:nvCxnSpPr>
              <p:spPr>
                <a:xfrm flipV="1">
                  <a:off x="2743373" y="2525205"/>
                  <a:ext cx="1" cy="567999"/>
                </a:xfrm>
                <a:prstGeom prst="line">
                  <a:avLst/>
                </a:prstGeom>
                <a:noFill/>
                <a:ln w="12700" cap="flat">
                  <a:solidFill>
                    <a:srgbClr val="FFFFFF"/>
                  </a:solidFill>
                  <a:prstDash val="solid"/>
                  <a:miter lim="400000"/>
                </a:ln>
                <a:effectLst/>
              </p:spPr>
            </p:cxnSp>
            <p:cxnSp>
              <p:nvCxnSpPr>
                <p:cNvPr id="21" name="Shape 1073741840">
                  <a:extLst>
                    <a:ext uri="{FF2B5EF4-FFF2-40B4-BE49-F238E27FC236}">
                      <a16:creationId xmlns:a16="http://schemas.microsoft.com/office/drawing/2014/main" id="{E06532F6-3550-EA44-A604-499A1EE0CC02}"/>
                    </a:ext>
                  </a:extLst>
                </p:cNvPr>
                <p:cNvCxnSpPr/>
                <p:nvPr/>
              </p:nvCxnSpPr>
              <p:spPr>
                <a:xfrm flipV="1">
                  <a:off x="3292014" y="2512958"/>
                  <a:ext cx="1" cy="788123"/>
                </a:xfrm>
                <a:prstGeom prst="line">
                  <a:avLst/>
                </a:prstGeom>
                <a:noFill/>
                <a:ln w="12700" cap="flat">
                  <a:solidFill>
                    <a:srgbClr val="FFFFFF"/>
                  </a:solidFill>
                  <a:prstDash val="solid"/>
                  <a:miter lim="400000"/>
                </a:ln>
                <a:effectLst/>
              </p:spPr>
            </p:cxnSp>
            <p:cxnSp>
              <p:nvCxnSpPr>
                <p:cNvPr id="22" name="Shape 1073741841">
                  <a:extLst>
                    <a:ext uri="{FF2B5EF4-FFF2-40B4-BE49-F238E27FC236}">
                      <a16:creationId xmlns:a16="http://schemas.microsoft.com/office/drawing/2014/main" id="{31839A23-0883-AE49-B20B-DAB76976A485}"/>
                    </a:ext>
                  </a:extLst>
                </p:cNvPr>
                <p:cNvCxnSpPr/>
                <p:nvPr/>
              </p:nvCxnSpPr>
              <p:spPr>
                <a:xfrm flipV="1">
                  <a:off x="3677851" y="2389535"/>
                  <a:ext cx="1" cy="567999"/>
                </a:xfrm>
                <a:prstGeom prst="line">
                  <a:avLst/>
                </a:prstGeom>
                <a:noFill/>
                <a:ln w="12700" cap="flat">
                  <a:solidFill>
                    <a:srgbClr val="FFFFFF"/>
                  </a:solidFill>
                  <a:prstDash val="solid"/>
                  <a:miter lim="400000"/>
                </a:ln>
                <a:effectLst/>
              </p:spPr>
            </p:cxnSp>
          </p:grpSp>
          <p:sp>
            <p:nvSpPr>
              <p:cNvPr id="10" name="Shape 1073741843">
                <a:extLst>
                  <a:ext uri="{FF2B5EF4-FFF2-40B4-BE49-F238E27FC236}">
                    <a16:creationId xmlns:a16="http://schemas.microsoft.com/office/drawing/2014/main" id="{5D181233-D8B3-6F4C-BAF0-CB1405999E48}"/>
                  </a:ext>
                </a:extLst>
              </p:cNvPr>
              <p:cNvSpPr/>
              <p:nvPr/>
            </p:nvSpPr>
            <p:spPr>
              <a:xfrm>
                <a:off x="697561" y="3241602"/>
                <a:ext cx="351164" cy="196710"/>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FFFFFF"/>
              </a:solidFill>
              <a:ln w="12700" cap="flat">
                <a:noFill/>
                <a:miter lim="400000"/>
              </a:ln>
              <a:effectLst/>
            </p:spPr>
            <p:txBody>
              <a:bodyPr/>
              <a:lstStyle/>
              <a:p>
                <a:endParaRPr lang="de-DE"/>
              </a:p>
            </p:txBody>
          </p:sp>
          <p:sp>
            <p:nvSpPr>
              <p:cNvPr id="11" name="Shape 1073741844">
                <a:extLst>
                  <a:ext uri="{FF2B5EF4-FFF2-40B4-BE49-F238E27FC236}">
                    <a16:creationId xmlns:a16="http://schemas.microsoft.com/office/drawing/2014/main" id="{EB0B7C0C-7B30-8E44-8E31-C9A1A0A031DA}"/>
                  </a:ext>
                </a:extLst>
              </p:cNvPr>
              <p:cNvSpPr/>
              <p:nvPr/>
            </p:nvSpPr>
            <p:spPr>
              <a:xfrm>
                <a:off x="2527689" y="3030809"/>
                <a:ext cx="173917" cy="358162"/>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a:lstStyle/>
              <a:p>
                <a:endParaRPr lang="de-DE"/>
              </a:p>
            </p:txBody>
          </p:sp>
          <p:sp>
            <p:nvSpPr>
              <p:cNvPr id="12" name="Shape 1073741845">
                <a:extLst>
                  <a:ext uri="{FF2B5EF4-FFF2-40B4-BE49-F238E27FC236}">
                    <a16:creationId xmlns:a16="http://schemas.microsoft.com/office/drawing/2014/main" id="{E346956B-56B1-6740-A352-10AFA3F10187}"/>
                  </a:ext>
                </a:extLst>
              </p:cNvPr>
              <p:cNvSpPr/>
              <p:nvPr/>
            </p:nvSpPr>
            <p:spPr>
              <a:xfrm>
                <a:off x="1968731" y="2801664"/>
                <a:ext cx="268403" cy="38665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4" y="0"/>
                      <a:pt x="0" y="3364"/>
                      <a:pt x="0" y="7498"/>
                    </a:cubicBezTo>
                    <a:cubicBezTo>
                      <a:pt x="0" y="10532"/>
                      <a:pt x="2679" y="13248"/>
                      <a:pt x="6711" y="14418"/>
                    </a:cubicBezTo>
                    <a:lnTo>
                      <a:pt x="6905" y="13852"/>
                    </a:lnTo>
                    <a:cubicBezTo>
                      <a:pt x="3202" y="12777"/>
                      <a:pt x="881" y="10284"/>
                      <a:pt x="881" y="7498"/>
                    </a:cubicBezTo>
                    <a:cubicBezTo>
                      <a:pt x="881" y="3702"/>
                      <a:pt x="5330" y="613"/>
                      <a:pt x="10799" y="613"/>
                    </a:cubicBezTo>
                    <a:cubicBezTo>
                      <a:pt x="16267" y="613"/>
                      <a:pt x="20717" y="3702"/>
                      <a:pt x="20717" y="7498"/>
                    </a:cubicBezTo>
                    <a:cubicBezTo>
                      <a:pt x="20717" y="10294"/>
                      <a:pt x="18385" y="12790"/>
                      <a:pt x="14664" y="13860"/>
                    </a:cubicBezTo>
                    <a:lnTo>
                      <a:pt x="14855" y="14426"/>
                    </a:lnTo>
                    <a:cubicBezTo>
                      <a:pt x="18907" y="13261"/>
                      <a:pt x="21600" y="10542"/>
                      <a:pt x="21600" y="7498"/>
                    </a:cubicBezTo>
                    <a:cubicBezTo>
                      <a:pt x="21600" y="3364"/>
                      <a:pt x="16754" y="0"/>
                      <a:pt x="10799" y="0"/>
                    </a:cubicBezTo>
                    <a:close/>
                    <a:moveTo>
                      <a:pt x="10782" y="2273"/>
                    </a:moveTo>
                    <a:cubicBezTo>
                      <a:pt x="6615" y="2273"/>
                      <a:pt x="3224" y="4625"/>
                      <a:pt x="3224" y="7518"/>
                    </a:cubicBezTo>
                    <a:cubicBezTo>
                      <a:pt x="3224" y="9596"/>
                      <a:pt x="4974" y="11397"/>
                      <a:pt x="7505" y="12246"/>
                    </a:cubicBezTo>
                    <a:lnTo>
                      <a:pt x="7730" y="11636"/>
                    </a:lnTo>
                    <a:cubicBezTo>
                      <a:pt x="5583" y="10866"/>
                      <a:pt x="4112" y="9308"/>
                      <a:pt x="4112" y="7518"/>
                    </a:cubicBezTo>
                    <a:cubicBezTo>
                      <a:pt x="4112" y="4965"/>
                      <a:pt x="7104" y="2890"/>
                      <a:pt x="10782" y="2890"/>
                    </a:cubicBezTo>
                    <a:cubicBezTo>
                      <a:pt x="14459" y="2890"/>
                      <a:pt x="17452" y="4965"/>
                      <a:pt x="17452" y="7518"/>
                    </a:cubicBezTo>
                    <a:cubicBezTo>
                      <a:pt x="17452" y="9308"/>
                      <a:pt x="15979" y="10866"/>
                      <a:pt x="13831" y="11636"/>
                    </a:cubicBezTo>
                    <a:lnTo>
                      <a:pt x="14059" y="12246"/>
                    </a:lnTo>
                    <a:cubicBezTo>
                      <a:pt x="16590" y="11397"/>
                      <a:pt x="18340" y="9596"/>
                      <a:pt x="18340" y="7518"/>
                    </a:cubicBezTo>
                    <a:cubicBezTo>
                      <a:pt x="18340" y="4625"/>
                      <a:pt x="14949" y="2273"/>
                      <a:pt x="10782" y="2273"/>
                    </a:cubicBezTo>
                    <a:close/>
                    <a:moveTo>
                      <a:pt x="10782" y="4513"/>
                    </a:moveTo>
                    <a:cubicBezTo>
                      <a:pt x="8395" y="4513"/>
                      <a:pt x="6452" y="5861"/>
                      <a:pt x="6452" y="7518"/>
                    </a:cubicBezTo>
                    <a:cubicBezTo>
                      <a:pt x="6452" y="8546"/>
                      <a:pt x="7201" y="9456"/>
                      <a:pt x="8337" y="9998"/>
                    </a:cubicBezTo>
                    <a:lnTo>
                      <a:pt x="8575" y="9351"/>
                    </a:lnTo>
                    <a:cubicBezTo>
                      <a:pt x="7820" y="8912"/>
                      <a:pt x="7340" y="8253"/>
                      <a:pt x="7340" y="7518"/>
                    </a:cubicBezTo>
                    <a:cubicBezTo>
                      <a:pt x="7340" y="6201"/>
                      <a:pt x="8884" y="5129"/>
                      <a:pt x="10782" y="5129"/>
                    </a:cubicBezTo>
                    <a:cubicBezTo>
                      <a:pt x="12680" y="5129"/>
                      <a:pt x="14223" y="6201"/>
                      <a:pt x="14223" y="7518"/>
                    </a:cubicBezTo>
                    <a:cubicBezTo>
                      <a:pt x="14223" y="8253"/>
                      <a:pt x="13743" y="8912"/>
                      <a:pt x="12989" y="9351"/>
                    </a:cubicBezTo>
                    <a:lnTo>
                      <a:pt x="13226" y="9996"/>
                    </a:lnTo>
                    <a:cubicBezTo>
                      <a:pt x="14363" y="9454"/>
                      <a:pt x="15112" y="8546"/>
                      <a:pt x="15112" y="7518"/>
                    </a:cubicBezTo>
                    <a:cubicBezTo>
                      <a:pt x="15112" y="5861"/>
                      <a:pt x="13169" y="4513"/>
                      <a:pt x="10782" y="4513"/>
                    </a:cubicBezTo>
                    <a:close/>
                    <a:moveTo>
                      <a:pt x="10782" y="6734"/>
                    </a:moveTo>
                    <a:cubicBezTo>
                      <a:pt x="10157" y="6734"/>
                      <a:pt x="9652" y="7085"/>
                      <a:pt x="9652" y="7518"/>
                    </a:cubicBezTo>
                    <a:cubicBezTo>
                      <a:pt x="9652" y="7780"/>
                      <a:pt x="9837" y="8012"/>
                      <a:pt x="10121" y="8155"/>
                    </a:cubicBezTo>
                    <a:lnTo>
                      <a:pt x="5153" y="21600"/>
                    </a:lnTo>
                    <a:lnTo>
                      <a:pt x="6317" y="21600"/>
                    </a:lnTo>
                    <a:lnTo>
                      <a:pt x="10782" y="19994"/>
                    </a:lnTo>
                    <a:lnTo>
                      <a:pt x="15247" y="21600"/>
                    </a:lnTo>
                    <a:lnTo>
                      <a:pt x="16411" y="21600"/>
                    </a:lnTo>
                    <a:lnTo>
                      <a:pt x="11443" y="8155"/>
                    </a:lnTo>
                    <a:cubicBezTo>
                      <a:pt x="11727" y="8012"/>
                      <a:pt x="11912" y="7780"/>
                      <a:pt x="11912" y="7518"/>
                    </a:cubicBezTo>
                    <a:cubicBezTo>
                      <a:pt x="11912" y="7085"/>
                      <a:pt x="11406" y="6734"/>
                      <a:pt x="10782" y="6734"/>
                    </a:cubicBezTo>
                    <a:close/>
                    <a:moveTo>
                      <a:pt x="10782" y="9574"/>
                    </a:moveTo>
                    <a:lnTo>
                      <a:pt x="11648" y="11920"/>
                    </a:lnTo>
                    <a:lnTo>
                      <a:pt x="9915" y="11920"/>
                    </a:lnTo>
                    <a:lnTo>
                      <a:pt x="10782" y="9574"/>
                    </a:lnTo>
                    <a:close/>
                    <a:moveTo>
                      <a:pt x="10029" y="12215"/>
                    </a:moveTo>
                    <a:lnTo>
                      <a:pt x="11532" y="12215"/>
                    </a:lnTo>
                    <a:lnTo>
                      <a:pt x="10782" y="12891"/>
                    </a:lnTo>
                    <a:lnTo>
                      <a:pt x="10029" y="12215"/>
                    </a:lnTo>
                    <a:close/>
                    <a:moveTo>
                      <a:pt x="9729" y="12427"/>
                    </a:moveTo>
                    <a:lnTo>
                      <a:pt x="10513" y="13133"/>
                    </a:lnTo>
                    <a:lnTo>
                      <a:pt x="8947" y="14541"/>
                    </a:lnTo>
                    <a:lnTo>
                      <a:pt x="9729" y="12427"/>
                    </a:lnTo>
                    <a:close/>
                    <a:moveTo>
                      <a:pt x="11835" y="12427"/>
                    </a:moveTo>
                    <a:lnTo>
                      <a:pt x="12616" y="14541"/>
                    </a:lnTo>
                    <a:lnTo>
                      <a:pt x="11050" y="13133"/>
                    </a:lnTo>
                    <a:lnTo>
                      <a:pt x="11835" y="12427"/>
                    </a:lnTo>
                    <a:close/>
                    <a:moveTo>
                      <a:pt x="10782" y="13375"/>
                    </a:moveTo>
                    <a:lnTo>
                      <a:pt x="12568" y="14979"/>
                    </a:lnTo>
                    <a:lnTo>
                      <a:pt x="8996" y="14979"/>
                    </a:lnTo>
                    <a:lnTo>
                      <a:pt x="10782" y="13375"/>
                    </a:lnTo>
                    <a:close/>
                    <a:moveTo>
                      <a:pt x="9003" y="15275"/>
                    </a:moveTo>
                    <a:lnTo>
                      <a:pt x="12561" y="15275"/>
                    </a:lnTo>
                    <a:lnTo>
                      <a:pt x="10782" y="16237"/>
                    </a:lnTo>
                    <a:lnTo>
                      <a:pt x="9003" y="15275"/>
                    </a:lnTo>
                    <a:close/>
                    <a:moveTo>
                      <a:pt x="8613" y="15439"/>
                    </a:moveTo>
                    <a:lnTo>
                      <a:pt x="10436" y="16426"/>
                    </a:lnTo>
                    <a:lnTo>
                      <a:pt x="7703" y="17904"/>
                    </a:lnTo>
                    <a:lnTo>
                      <a:pt x="8613" y="15439"/>
                    </a:lnTo>
                    <a:close/>
                    <a:moveTo>
                      <a:pt x="12948" y="15439"/>
                    </a:moveTo>
                    <a:lnTo>
                      <a:pt x="13860" y="17904"/>
                    </a:lnTo>
                    <a:lnTo>
                      <a:pt x="11128" y="16426"/>
                    </a:lnTo>
                    <a:lnTo>
                      <a:pt x="12948" y="15439"/>
                    </a:lnTo>
                    <a:close/>
                    <a:moveTo>
                      <a:pt x="10782" y="16612"/>
                    </a:moveTo>
                    <a:lnTo>
                      <a:pt x="13785" y="18238"/>
                    </a:lnTo>
                    <a:lnTo>
                      <a:pt x="7778" y="18238"/>
                    </a:lnTo>
                    <a:lnTo>
                      <a:pt x="10782" y="16612"/>
                    </a:lnTo>
                    <a:close/>
                    <a:moveTo>
                      <a:pt x="7643" y="18534"/>
                    </a:moveTo>
                    <a:lnTo>
                      <a:pt x="13921" y="18534"/>
                    </a:lnTo>
                    <a:lnTo>
                      <a:pt x="10782" y="19661"/>
                    </a:lnTo>
                    <a:lnTo>
                      <a:pt x="7643" y="18534"/>
                    </a:lnTo>
                    <a:close/>
                    <a:moveTo>
                      <a:pt x="7382" y="18773"/>
                    </a:moveTo>
                    <a:lnTo>
                      <a:pt x="10320" y="19828"/>
                    </a:lnTo>
                    <a:lnTo>
                      <a:pt x="6484" y="21207"/>
                    </a:lnTo>
                    <a:lnTo>
                      <a:pt x="7382" y="18773"/>
                    </a:lnTo>
                    <a:close/>
                    <a:moveTo>
                      <a:pt x="14180" y="18773"/>
                    </a:moveTo>
                    <a:lnTo>
                      <a:pt x="15080" y="21207"/>
                    </a:lnTo>
                    <a:lnTo>
                      <a:pt x="11244" y="19828"/>
                    </a:lnTo>
                    <a:lnTo>
                      <a:pt x="14180" y="18773"/>
                    </a:lnTo>
                    <a:close/>
                  </a:path>
                </a:pathLst>
              </a:custGeom>
              <a:solidFill>
                <a:srgbClr val="FFFFFF"/>
              </a:solidFill>
              <a:ln w="12700" cap="flat">
                <a:noFill/>
                <a:miter lim="400000"/>
              </a:ln>
              <a:effectLst/>
            </p:spPr>
            <p:txBody>
              <a:bodyPr/>
              <a:lstStyle/>
              <a:p>
                <a:endParaRPr lang="de-DE"/>
              </a:p>
            </p:txBody>
          </p:sp>
          <p:sp>
            <p:nvSpPr>
              <p:cNvPr id="13" name="Shape 1073741846">
                <a:extLst>
                  <a:ext uri="{FF2B5EF4-FFF2-40B4-BE49-F238E27FC236}">
                    <a16:creationId xmlns:a16="http://schemas.microsoft.com/office/drawing/2014/main" id="{B30B23A9-0348-484C-9DCA-F984B43741E2}"/>
                  </a:ext>
                </a:extLst>
              </p:cNvPr>
              <p:cNvSpPr/>
              <p:nvPr/>
            </p:nvSpPr>
            <p:spPr>
              <a:xfrm>
                <a:off x="133359" y="2760265"/>
                <a:ext cx="288127" cy="28899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noFill/>
              <a:ln w="25400" cap="flat">
                <a:solidFill>
                  <a:srgbClr val="FFFFFF"/>
                </a:solidFill>
                <a:prstDash val="solid"/>
                <a:miter lim="400000"/>
              </a:ln>
              <a:effectLst/>
            </p:spPr>
            <p:txBody>
              <a:bodyPr/>
              <a:lstStyle/>
              <a:p>
                <a:endParaRPr lang="de-DE"/>
              </a:p>
            </p:txBody>
          </p:sp>
          <p:sp>
            <p:nvSpPr>
              <p:cNvPr id="14" name="Shape 1073741847">
                <a:extLst>
                  <a:ext uri="{FF2B5EF4-FFF2-40B4-BE49-F238E27FC236}">
                    <a16:creationId xmlns:a16="http://schemas.microsoft.com/office/drawing/2014/main" id="{A1AC09F4-696C-8440-B741-7FAA1134AF70}"/>
                  </a:ext>
                </a:extLst>
              </p:cNvPr>
              <p:cNvSpPr/>
              <p:nvPr/>
            </p:nvSpPr>
            <p:spPr>
              <a:xfrm>
                <a:off x="3363531" y="2905995"/>
                <a:ext cx="341712" cy="275756"/>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2700" cap="flat">
                <a:noFill/>
                <a:miter lim="400000"/>
              </a:ln>
              <a:effectLst/>
            </p:spPr>
            <p:txBody>
              <a:bodyPr/>
              <a:lstStyle/>
              <a:p>
                <a:endParaRPr lang="de-DE"/>
              </a:p>
            </p:txBody>
          </p:sp>
        </p:grpSp>
        <p:sp>
          <p:nvSpPr>
            <p:cNvPr id="8" name="Shape 1073741849">
              <a:extLst>
                <a:ext uri="{FF2B5EF4-FFF2-40B4-BE49-F238E27FC236}">
                  <a16:creationId xmlns:a16="http://schemas.microsoft.com/office/drawing/2014/main" id="{4C3216E9-65DF-6F4A-97B6-EC77AF1761F7}"/>
                </a:ext>
              </a:extLst>
            </p:cNvPr>
            <p:cNvSpPr txBox="1"/>
            <p:nvPr/>
          </p:nvSpPr>
          <p:spPr>
            <a:xfrm>
              <a:off x="548578" y="895052"/>
              <a:ext cx="2773246" cy="1771300"/>
            </a:xfrm>
            <a:prstGeom prst="rect">
              <a:avLst/>
            </a:prstGeom>
            <a:noFill/>
            <a:ln w="12700" cap="flat">
              <a:noFill/>
              <a:miter lim="400000"/>
            </a:ln>
            <a:effectLst/>
          </p:spPr>
          <p:txBody>
            <a:bodyPr wrap="square" lIns="50800" tIns="50800" rIns="50800" bIns="50800" numCol="1" anchor="t">
              <a:noAutofit/>
            </a:bodyPr>
            <a:lstStyle/>
            <a:p>
              <a:pPr algn="ctr">
                <a:lnSpc>
                  <a:spcPct val="80000"/>
                </a:lnSpc>
                <a:spcAft>
                  <a:spcPts val="0"/>
                </a:spcAft>
              </a:pPr>
              <a:r>
                <a:rPr lang="de-DE" sz="8800" cap="all" spc="300">
                  <a:solidFill>
                    <a:srgbClr val="FEFEFE"/>
                  </a:solidFill>
                  <a:effectLst/>
                  <a:latin typeface="Impact" panose="020B0806030902050204" pitchFamily="34" charset="0"/>
                  <a:ea typeface="Arial Unicode MS" panose="020B0604020202020204" pitchFamily="34" charset="-128"/>
                  <a:cs typeface="Arial Unicode MS" panose="020B0604020202020204" pitchFamily="34" charset="-128"/>
                </a:rPr>
                <a:t>Cloud Native</a:t>
              </a:r>
              <a:endParaRPr lang="de-DE" sz="2400">
                <a:solidFill>
                  <a:srgbClr val="000000"/>
                </a:solidFill>
                <a:effectLst/>
                <a:latin typeface="Helvetica" pitchFamily="2" charset="0"/>
                <a:ea typeface="Arial Unicode MS" panose="020B0604020202020204" pitchFamily="34" charset="-128"/>
                <a:cs typeface="Arial Unicode MS" panose="020B0604020202020204" pitchFamily="34" charset="-128"/>
              </a:endParaRPr>
            </a:p>
          </p:txBody>
        </p:sp>
      </p:grpSp>
      <p:pic>
        <p:nvPicPr>
          <p:cNvPr id="27" name="Grafik 26" descr="Ein Bild, das Text, Buch enthält.&#10;&#10;Automatisch generierte Beschreibung">
            <a:extLst>
              <a:ext uri="{FF2B5EF4-FFF2-40B4-BE49-F238E27FC236}">
                <a16:creationId xmlns:a16="http://schemas.microsoft.com/office/drawing/2014/main" id="{185C4AC7-82EE-8B4B-A088-9825E62BEB5D}"/>
              </a:ext>
            </a:extLst>
          </p:cNvPr>
          <p:cNvPicPr>
            <a:picLocks noChangeAspect="1"/>
          </p:cNvPicPr>
          <p:nvPr/>
        </p:nvPicPr>
        <p:blipFill>
          <a:blip r:embed="rId3"/>
          <a:stretch>
            <a:fillRect/>
          </a:stretch>
        </p:blipFill>
        <p:spPr>
          <a:xfrm>
            <a:off x="10638692" y="398806"/>
            <a:ext cx="1091222" cy="776966"/>
          </a:xfrm>
          <a:prstGeom prst="rect">
            <a:avLst/>
          </a:prstGeom>
        </p:spPr>
      </p:pic>
      <p:sp>
        <p:nvSpPr>
          <p:cNvPr id="26" name="officeArt object">
            <a:extLst>
              <a:ext uri="{FF2B5EF4-FFF2-40B4-BE49-F238E27FC236}">
                <a16:creationId xmlns:a16="http://schemas.microsoft.com/office/drawing/2014/main" id="{0C7B4F8B-FC7D-2B49-9801-55516DEE9801}"/>
              </a:ext>
            </a:extLst>
          </p:cNvPr>
          <p:cNvSpPr/>
          <p:nvPr/>
        </p:nvSpPr>
        <p:spPr>
          <a:xfrm flipH="1">
            <a:off x="7654460" y="3046713"/>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9" name="officeArt object">
            <a:extLst>
              <a:ext uri="{FF2B5EF4-FFF2-40B4-BE49-F238E27FC236}">
                <a16:creationId xmlns:a16="http://schemas.microsoft.com/office/drawing/2014/main" id="{84799070-5154-8B49-B2F6-2F75D7AEEADE}"/>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2169588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8646-DF63-0C4A-98AC-D002BA0030E1}"/>
              </a:ext>
            </a:extLst>
          </p:cNvPr>
          <p:cNvSpPr>
            <a:spLocks noGrp="1"/>
          </p:cNvSpPr>
          <p:nvPr>
            <p:ph type="ctrTitle"/>
          </p:nvPr>
        </p:nvSpPr>
        <p:spPr>
          <a:xfrm>
            <a:off x="-47235" y="422238"/>
            <a:ext cx="12104913" cy="3234901"/>
          </a:xfrm>
        </p:spPr>
        <p:txBody>
          <a:bodyPr>
            <a:noAutofit/>
          </a:bodyPr>
          <a:lstStyle/>
          <a:p>
            <a:r>
              <a:rPr lang="de-DE" sz="8000">
                <a:solidFill>
                  <a:schemeClr val="bg1"/>
                </a:solidFill>
                <a:latin typeface="Impact" panose="020B0806030902050204" pitchFamily="34" charset="0"/>
              </a:rPr>
              <a:t>SERVERLESS</a:t>
            </a:r>
            <a:endParaRPr lang="de-DE" sz="6600">
              <a:solidFill>
                <a:schemeClr val="bg1"/>
              </a:solidFill>
              <a:latin typeface="Impact" panose="020B0806030902050204" pitchFamily="34" charset="0"/>
            </a:endParaRPr>
          </a:p>
        </p:txBody>
      </p:sp>
      <p:sp>
        <p:nvSpPr>
          <p:cNvPr id="5" name="officeArt object">
            <a:extLst>
              <a:ext uri="{FF2B5EF4-FFF2-40B4-BE49-F238E27FC236}">
                <a16:creationId xmlns:a16="http://schemas.microsoft.com/office/drawing/2014/main" id="{3CBA7FF0-1305-DF41-9283-8D3404069243}"/>
              </a:ext>
            </a:extLst>
          </p:cNvPr>
          <p:cNvSpPr/>
          <p:nvPr/>
        </p:nvSpPr>
        <p:spPr>
          <a:xfrm flipH="1">
            <a:off x="7508297" y="2655276"/>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6" name="Grafik 5" descr="Ein Bild, das Text, Buch enthält.&#10;&#10;Automatisch generierte Beschreibung">
            <a:extLst>
              <a:ext uri="{FF2B5EF4-FFF2-40B4-BE49-F238E27FC236}">
                <a16:creationId xmlns:a16="http://schemas.microsoft.com/office/drawing/2014/main" id="{2085F024-C0EC-3F46-BE81-E90AD82FE686}"/>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 name="officeArt object">
            <a:extLst>
              <a:ext uri="{FF2B5EF4-FFF2-40B4-BE49-F238E27FC236}">
                <a16:creationId xmlns:a16="http://schemas.microsoft.com/office/drawing/2014/main" id="{BAFE17B0-62F6-DE41-91C4-DA80844D76B3}"/>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7" name="officeArt object">
            <a:extLst>
              <a:ext uri="{FF2B5EF4-FFF2-40B4-BE49-F238E27FC236}">
                <a16:creationId xmlns:a16="http://schemas.microsoft.com/office/drawing/2014/main" id="{253903AB-CA1C-D940-BFF7-5C14FCA22DB8}"/>
              </a:ext>
            </a:extLst>
          </p:cNvPr>
          <p:cNvSpPr/>
          <p:nvPr/>
        </p:nvSpPr>
        <p:spPr>
          <a:xfrm flipH="1">
            <a:off x="5081953" y="4197825"/>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2225865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8646-DF63-0C4A-98AC-D002BA0030E1}"/>
              </a:ext>
            </a:extLst>
          </p:cNvPr>
          <p:cNvSpPr>
            <a:spLocks noGrp="1"/>
          </p:cNvSpPr>
          <p:nvPr>
            <p:ph type="ctrTitle"/>
          </p:nvPr>
        </p:nvSpPr>
        <p:spPr>
          <a:xfrm>
            <a:off x="1788454" y="2064518"/>
            <a:ext cx="7719646" cy="2377272"/>
          </a:xfrm>
        </p:spPr>
        <p:txBody>
          <a:bodyPr>
            <a:noAutofit/>
          </a:bodyPr>
          <a:lstStyle/>
          <a:p>
            <a:r>
              <a:rPr lang="de-DE" sz="8000">
                <a:solidFill>
                  <a:schemeClr val="bg1"/>
                </a:solidFill>
                <a:latin typeface="Impact" panose="020B0806030902050204" pitchFamily="34" charset="0"/>
              </a:rPr>
              <a:t>KEINE SERVER MEHR?</a:t>
            </a:r>
          </a:p>
        </p:txBody>
      </p:sp>
      <p:pic>
        <p:nvPicPr>
          <p:cNvPr id="3" name="Grafik 2" descr="Ein Bild, das Text, Buch enthält.&#10;&#10;Automatisch generierte Beschreibung">
            <a:extLst>
              <a:ext uri="{FF2B5EF4-FFF2-40B4-BE49-F238E27FC236}">
                <a16:creationId xmlns:a16="http://schemas.microsoft.com/office/drawing/2014/main" id="{D38DAD9E-DDE0-314B-8747-C046096266B6}"/>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 name="officeArt object">
            <a:extLst>
              <a:ext uri="{FF2B5EF4-FFF2-40B4-BE49-F238E27FC236}">
                <a16:creationId xmlns:a16="http://schemas.microsoft.com/office/drawing/2014/main" id="{E082A9E7-C649-5C43-9C3B-6FC90CF9B16C}"/>
              </a:ext>
            </a:extLst>
          </p:cNvPr>
          <p:cNvSpPr/>
          <p:nvPr/>
        </p:nvSpPr>
        <p:spPr>
          <a:xfrm flipH="1">
            <a:off x="7508297" y="2655276"/>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5" name="officeArt object">
            <a:extLst>
              <a:ext uri="{FF2B5EF4-FFF2-40B4-BE49-F238E27FC236}">
                <a16:creationId xmlns:a16="http://schemas.microsoft.com/office/drawing/2014/main" id="{4AF0EAE5-8AD5-CA4D-A7FC-36184E9F5DFC}"/>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6" name="officeArt object">
            <a:extLst>
              <a:ext uri="{FF2B5EF4-FFF2-40B4-BE49-F238E27FC236}">
                <a16:creationId xmlns:a16="http://schemas.microsoft.com/office/drawing/2014/main" id="{59406C23-AFE4-B342-8FEC-690960818707}"/>
              </a:ext>
            </a:extLst>
          </p:cNvPr>
          <p:cNvSpPr/>
          <p:nvPr/>
        </p:nvSpPr>
        <p:spPr>
          <a:xfrm flipH="1">
            <a:off x="5081953" y="4197825"/>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3804620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8646-DF63-0C4A-98AC-D002BA0030E1}"/>
              </a:ext>
            </a:extLst>
          </p:cNvPr>
          <p:cNvSpPr>
            <a:spLocks noGrp="1"/>
          </p:cNvSpPr>
          <p:nvPr>
            <p:ph type="ctrTitle"/>
          </p:nvPr>
        </p:nvSpPr>
        <p:spPr>
          <a:xfrm>
            <a:off x="52420" y="869853"/>
            <a:ext cx="11527134" cy="2954720"/>
          </a:xfrm>
        </p:spPr>
        <p:txBody>
          <a:bodyPr>
            <a:noAutofit/>
          </a:bodyPr>
          <a:lstStyle/>
          <a:p>
            <a:r>
              <a:rPr lang="de-DE" sz="8000">
                <a:solidFill>
                  <a:schemeClr val="bg1"/>
                </a:solidFill>
                <a:latin typeface="Impact" panose="020B0806030902050204" pitchFamily="34" charset="0"/>
              </a:rPr>
              <a:t>WENIGER SERVER?</a:t>
            </a:r>
          </a:p>
        </p:txBody>
      </p:sp>
      <p:pic>
        <p:nvPicPr>
          <p:cNvPr id="3" name="Grafik 2" descr="Ein Bild, das Text, Buch enthält.&#10;&#10;Automatisch generierte Beschreibung">
            <a:extLst>
              <a:ext uri="{FF2B5EF4-FFF2-40B4-BE49-F238E27FC236}">
                <a16:creationId xmlns:a16="http://schemas.microsoft.com/office/drawing/2014/main" id="{B9EC593F-1090-C247-A510-5C972CD1B62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 name="officeArt object">
            <a:extLst>
              <a:ext uri="{FF2B5EF4-FFF2-40B4-BE49-F238E27FC236}">
                <a16:creationId xmlns:a16="http://schemas.microsoft.com/office/drawing/2014/main" id="{9FD21013-837A-4742-AD6B-816BD1D7A693}"/>
              </a:ext>
            </a:extLst>
          </p:cNvPr>
          <p:cNvSpPr/>
          <p:nvPr/>
        </p:nvSpPr>
        <p:spPr>
          <a:xfrm flipH="1">
            <a:off x="7508297" y="2655276"/>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5" name="officeArt object">
            <a:extLst>
              <a:ext uri="{FF2B5EF4-FFF2-40B4-BE49-F238E27FC236}">
                <a16:creationId xmlns:a16="http://schemas.microsoft.com/office/drawing/2014/main" id="{E4357AA6-0404-1A4F-B9F0-6D82BBDE3B1D}"/>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6" name="officeArt object">
            <a:extLst>
              <a:ext uri="{FF2B5EF4-FFF2-40B4-BE49-F238E27FC236}">
                <a16:creationId xmlns:a16="http://schemas.microsoft.com/office/drawing/2014/main" id="{97BF256F-4036-EC49-8DB5-E493894AE6BF}"/>
              </a:ext>
            </a:extLst>
          </p:cNvPr>
          <p:cNvSpPr/>
          <p:nvPr/>
        </p:nvSpPr>
        <p:spPr>
          <a:xfrm flipH="1">
            <a:off x="5081953" y="4197825"/>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114929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3" name="officeArt object">
            <a:extLst>
              <a:ext uri="{FF2B5EF4-FFF2-40B4-BE49-F238E27FC236}">
                <a16:creationId xmlns:a16="http://schemas.microsoft.com/office/drawing/2014/main" id="{3A0B980C-C4A9-FD49-927A-6EB61645DD50}"/>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4" name="officeArt object">
            <a:extLst>
              <a:ext uri="{FF2B5EF4-FFF2-40B4-BE49-F238E27FC236}">
                <a16:creationId xmlns:a16="http://schemas.microsoft.com/office/drawing/2014/main" id="{D982FA06-813C-9D40-98B6-6AF74DC905B1}"/>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27" name="Grafik 26" descr="Ein Bild, das Text, Buch enthält.&#10;&#10;Automatisch generierte Beschreibung">
            <a:extLst>
              <a:ext uri="{FF2B5EF4-FFF2-40B4-BE49-F238E27FC236}">
                <a16:creationId xmlns:a16="http://schemas.microsoft.com/office/drawing/2014/main" id="{185C4AC7-82EE-8B4B-A088-9825E62BEB5D}"/>
              </a:ext>
            </a:extLst>
          </p:cNvPr>
          <p:cNvPicPr>
            <a:picLocks noChangeAspect="1"/>
          </p:cNvPicPr>
          <p:nvPr/>
        </p:nvPicPr>
        <p:blipFill>
          <a:blip r:embed="rId3"/>
          <a:stretch>
            <a:fillRect/>
          </a:stretch>
        </p:blipFill>
        <p:spPr>
          <a:xfrm>
            <a:off x="10638692" y="398806"/>
            <a:ext cx="1091222" cy="776966"/>
          </a:xfrm>
          <a:prstGeom prst="rect">
            <a:avLst/>
          </a:prstGeom>
        </p:spPr>
      </p:pic>
      <p:sp>
        <p:nvSpPr>
          <p:cNvPr id="25" name="Titel 1">
            <a:extLst>
              <a:ext uri="{FF2B5EF4-FFF2-40B4-BE49-F238E27FC236}">
                <a16:creationId xmlns:a16="http://schemas.microsoft.com/office/drawing/2014/main" id="{A7B9267E-990A-5D4F-8F46-9C2CEEB7D178}"/>
              </a:ext>
            </a:extLst>
          </p:cNvPr>
          <p:cNvSpPr>
            <a:spLocks noGrp="1"/>
          </p:cNvSpPr>
          <p:nvPr>
            <p:ph type="ctrTitle"/>
          </p:nvPr>
        </p:nvSpPr>
        <p:spPr>
          <a:xfrm>
            <a:off x="43543" y="398806"/>
            <a:ext cx="12104913" cy="3234901"/>
          </a:xfrm>
        </p:spPr>
        <p:txBody>
          <a:bodyPr>
            <a:noAutofit/>
          </a:bodyPr>
          <a:lstStyle/>
          <a:p>
            <a:r>
              <a:rPr lang="de-DE" sz="8000">
                <a:solidFill>
                  <a:schemeClr val="bg1"/>
                </a:solidFill>
                <a:latin typeface="Impact" panose="020B0806030902050204" pitchFamily="34" charset="0"/>
              </a:rPr>
              <a:t>AGENDA</a:t>
            </a:r>
            <a:endParaRPr lang="de-DE" sz="6600">
              <a:solidFill>
                <a:schemeClr val="bg1"/>
              </a:solidFill>
              <a:latin typeface="Impact" panose="020B0806030902050204" pitchFamily="34" charset="0"/>
            </a:endParaRPr>
          </a:p>
        </p:txBody>
      </p:sp>
      <p:sp>
        <p:nvSpPr>
          <p:cNvPr id="4" name="Textfeld 3">
            <a:extLst>
              <a:ext uri="{FF2B5EF4-FFF2-40B4-BE49-F238E27FC236}">
                <a16:creationId xmlns:a16="http://schemas.microsoft.com/office/drawing/2014/main" id="{87C6D696-4E66-9847-B978-74E3322E33FD}"/>
              </a:ext>
            </a:extLst>
          </p:cNvPr>
          <p:cNvSpPr txBox="1"/>
          <p:nvPr/>
        </p:nvSpPr>
        <p:spPr>
          <a:xfrm>
            <a:off x="2603809" y="3847518"/>
            <a:ext cx="4055821" cy="2486386"/>
          </a:xfrm>
          <a:prstGeom prst="rect">
            <a:avLst/>
          </a:prstGeom>
          <a:noFill/>
        </p:spPr>
        <p:txBody>
          <a:bodyPr wrap="square" rtlCol="0" anchor="t">
            <a:spAutoFit/>
          </a:bodyPr>
          <a:lstStyle/>
          <a:p>
            <a:pPr>
              <a:lnSpc>
                <a:spcPts val="2660"/>
              </a:lnSpc>
            </a:pPr>
            <a:r>
              <a:rPr lang="de-DE">
                <a:solidFill>
                  <a:schemeClr val="bg1"/>
                </a:solidFill>
                <a:latin typeface="+mj-lt"/>
                <a:ea typeface="Roboto Light" panose="02000000000000000000" pitchFamily="2" charset="0"/>
              </a:rPr>
              <a:t>12.30   Empfang</a:t>
            </a:r>
          </a:p>
          <a:p>
            <a:pPr>
              <a:lnSpc>
                <a:spcPts val="2660"/>
              </a:lnSpc>
            </a:pPr>
            <a:r>
              <a:rPr lang="de-DE">
                <a:solidFill>
                  <a:schemeClr val="bg1"/>
                </a:solidFill>
                <a:latin typeface="+mj-lt"/>
                <a:ea typeface="Roboto Light" panose="02000000000000000000" pitchFamily="2" charset="0"/>
              </a:rPr>
              <a:t>13.00   Begrüßung und Agenda</a:t>
            </a:r>
          </a:p>
          <a:p>
            <a:pPr>
              <a:lnSpc>
                <a:spcPts val="2660"/>
              </a:lnSpc>
            </a:pPr>
            <a:r>
              <a:rPr lang="de-DE">
                <a:solidFill>
                  <a:schemeClr val="bg1"/>
                </a:solidFill>
                <a:latin typeface="+mj-lt"/>
                <a:ea typeface="Roboto Light" panose="02000000000000000000" pitchFamily="2" charset="0"/>
              </a:rPr>
              <a:t>13.15   Einführung in Cloud Native</a:t>
            </a:r>
          </a:p>
          <a:p>
            <a:pPr>
              <a:lnSpc>
                <a:spcPts val="2660"/>
              </a:lnSpc>
            </a:pPr>
            <a:r>
              <a:rPr lang="de-DE">
                <a:solidFill>
                  <a:schemeClr val="bg1"/>
                </a:solidFill>
                <a:latin typeface="+mj-lt"/>
                <a:ea typeface="Roboto Light" panose="02000000000000000000" pitchFamily="2" charset="0"/>
              </a:rPr>
              <a:t>13.30   Marktplatz der fünf großen</a:t>
            </a:r>
          </a:p>
          <a:p>
            <a:pPr>
              <a:lnSpc>
                <a:spcPts val="2660"/>
              </a:lnSpc>
            </a:pPr>
            <a:r>
              <a:rPr lang="de-DE">
                <a:solidFill>
                  <a:schemeClr val="bg1"/>
                </a:solidFill>
                <a:latin typeface="+mj-lt"/>
                <a:ea typeface="Roboto Light" panose="02000000000000000000" pitchFamily="2" charset="0"/>
              </a:rPr>
              <a:t>             Cloud-Native-Themen</a:t>
            </a:r>
          </a:p>
          <a:p>
            <a:pPr>
              <a:lnSpc>
                <a:spcPts val="2660"/>
              </a:lnSpc>
            </a:pPr>
            <a:r>
              <a:rPr lang="de-DE">
                <a:solidFill>
                  <a:schemeClr val="bg1"/>
                </a:solidFill>
                <a:latin typeface="+mj-lt"/>
                <a:ea typeface="Roboto Light" panose="02000000000000000000" pitchFamily="2" charset="0"/>
              </a:rPr>
              <a:t>14.30   Deep </a:t>
            </a:r>
            <a:r>
              <a:rPr lang="de-DE" err="1">
                <a:solidFill>
                  <a:schemeClr val="bg1"/>
                </a:solidFill>
                <a:latin typeface="+mj-lt"/>
                <a:ea typeface="Roboto Light" panose="02000000000000000000" pitchFamily="2" charset="0"/>
              </a:rPr>
              <a:t>Dive</a:t>
            </a:r>
            <a:r>
              <a:rPr lang="de-DE">
                <a:solidFill>
                  <a:schemeClr val="bg1"/>
                </a:solidFill>
                <a:latin typeface="+mj-lt"/>
                <a:ea typeface="Roboto Light" panose="02000000000000000000" pitchFamily="2" charset="0"/>
              </a:rPr>
              <a:t>: Cloud Native</a:t>
            </a:r>
            <a:endParaRPr lang="de-DE">
              <a:solidFill>
                <a:schemeClr val="bg1"/>
              </a:solidFill>
              <a:latin typeface="+mj-lt"/>
              <a:ea typeface="Roboto Light" panose="02000000000000000000" pitchFamily="2" charset="0"/>
              <a:cs typeface="Calibri Light"/>
            </a:endParaRPr>
          </a:p>
          <a:p>
            <a:pPr>
              <a:lnSpc>
                <a:spcPts val="2660"/>
              </a:lnSpc>
            </a:pPr>
            <a:r>
              <a:rPr lang="de-DE">
                <a:solidFill>
                  <a:schemeClr val="bg1"/>
                </a:solidFill>
                <a:latin typeface="+mj-lt"/>
                <a:ea typeface="Roboto Light" panose="02000000000000000000" pitchFamily="2" charset="0"/>
              </a:rPr>
              <a:t>15.00   Pause und </a:t>
            </a:r>
            <a:r>
              <a:rPr lang="de-DE" err="1">
                <a:solidFill>
                  <a:schemeClr val="bg1"/>
                </a:solidFill>
                <a:latin typeface="+mj-lt"/>
                <a:ea typeface="Roboto Light" panose="02000000000000000000" pitchFamily="2" charset="0"/>
              </a:rPr>
              <a:t>netzwerken</a:t>
            </a:r>
            <a:endParaRPr lang="de-DE">
              <a:solidFill>
                <a:schemeClr val="bg1"/>
              </a:solidFill>
              <a:latin typeface="+mj-lt"/>
              <a:ea typeface="Roboto Light" panose="02000000000000000000" pitchFamily="2" charset="0"/>
            </a:endParaRPr>
          </a:p>
        </p:txBody>
      </p:sp>
      <p:sp>
        <p:nvSpPr>
          <p:cNvPr id="30" name="Textfeld 29">
            <a:extLst>
              <a:ext uri="{FF2B5EF4-FFF2-40B4-BE49-F238E27FC236}">
                <a16:creationId xmlns:a16="http://schemas.microsoft.com/office/drawing/2014/main" id="{61153DFA-FC5E-D649-A871-E22C1428AF95}"/>
              </a:ext>
            </a:extLst>
          </p:cNvPr>
          <p:cNvSpPr txBox="1"/>
          <p:nvPr/>
        </p:nvSpPr>
        <p:spPr>
          <a:xfrm>
            <a:off x="6676752" y="3526007"/>
            <a:ext cx="5053162" cy="2832635"/>
          </a:xfrm>
          <a:prstGeom prst="rect">
            <a:avLst/>
          </a:prstGeom>
          <a:noFill/>
        </p:spPr>
        <p:txBody>
          <a:bodyPr wrap="square" rtlCol="0">
            <a:spAutoFit/>
          </a:bodyPr>
          <a:lstStyle/>
          <a:p>
            <a:pPr>
              <a:lnSpc>
                <a:spcPts val="2660"/>
              </a:lnSpc>
            </a:pPr>
            <a:endParaRPr lang="de-DE">
              <a:solidFill>
                <a:schemeClr val="bg1"/>
              </a:solidFill>
              <a:latin typeface="+mj-lt"/>
              <a:ea typeface="Roboto Light" panose="02000000000000000000" pitchFamily="2" charset="0"/>
            </a:endParaRPr>
          </a:p>
          <a:p>
            <a:pPr>
              <a:lnSpc>
                <a:spcPts val="2660"/>
              </a:lnSpc>
            </a:pPr>
            <a:r>
              <a:rPr lang="de-DE">
                <a:solidFill>
                  <a:schemeClr val="bg1"/>
                </a:solidFill>
                <a:latin typeface="+mj-lt"/>
                <a:ea typeface="Roboto Light" panose="02000000000000000000" pitchFamily="2" charset="0"/>
              </a:rPr>
              <a:t>15.30   Hands-on Phase 1: bauen</a:t>
            </a:r>
          </a:p>
          <a:p>
            <a:pPr>
              <a:lnSpc>
                <a:spcPts val="2660"/>
              </a:lnSpc>
            </a:pPr>
            <a:r>
              <a:rPr lang="de-DE">
                <a:solidFill>
                  <a:schemeClr val="bg1"/>
                </a:solidFill>
                <a:latin typeface="+mj-lt"/>
                <a:ea typeface="Roboto Light" panose="02000000000000000000" pitchFamily="2" charset="0"/>
              </a:rPr>
              <a:t>16.40   Hands-on Phase 2: schlechtes Wetter</a:t>
            </a:r>
          </a:p>
          <a:p>
            <a:pPr>
              <a:lnSpc>
                <a:spcPts val="2660"/>
              </a:lnSpc>
            </a:pPr>
            <a:r>
              <a:rPr lang="de-DE">
                <a:solidFill>
                  <a:schemeClr val="bg1"/>
                </a:solidFill>
                <a:latin typeface="+mj-lt"/>
                <a:ea typeface="Roboto Light" panose="02000000000000000000" pitchFamily="2" charset="0"/>
              </a:rPr>
              <a:t>17.00   Pause und </a:t>
            </a:r>
            <a:r>
              <a:rPr lang="de-DE" err="1">
                <a:solidFill>
                  <a:schemeClr val="bg1"/>
                </a:solidFill>
                <a:latin typeface="+mj-lt"/>
                <a:ea typeface="Roboto Light" panose="02000000000000000000" pitchFamily="2" charset="0"/>
              </a:rPr>
              <a:t>netzwerken</a:t>
            </a:r>
            <a:endParaRPr lang="de-DE">
              <a:solidFill>
                <a:schemeClr val="bg1"/>
              </a:solidFill>
              <a:latin typeface="+mj-lt"/>
              <a:ea typeface="Roboto Light" panose="02000000000000000000" pitchFamily="2" charset="0"/>
            </a:endParaRPr>
          </a:p>
          <a:p>
            <a:pPr>
              <a:lnSpc>
                <a:spcPts val="2660"/>
              </a:lnSpc>
            </a:pPr>
            <a:r>
              <a:rPr lang="de-DE">
                <a:solidFill>
                  <a:schemeClr val="bg1"/>
                </a:solidFill>
                <a:latin typeface="+mj-lt"/>
                <a:ea typeface="Roboto Light" panose="02000000000000000000" pitchFamily="2" charset="0"/>
              </a:rPr>
              <a:t>17.30   Hands-on Phase 3: handeln</a:t>
            </a:r>
          </a:p>
          <a:p>
            <a:pPr>
              <a:lnSpc>
                <a:spcPts val="2660"/>
              </a:lnSpc>
            </a:pPr>
            <a:r>
              <a:rPr lang="de-DE">
                <a:solidFill>
                  <a:schemeClr val="bg1"/>
                </a:solidFill>
                <a:latin typeface="+mj-lt"/>
                <a:ea typeface="Roboto Light" panose="02000000000000000000" pitchFamily="2" charset="0"/>
              </a:rPr>
              <a:t>18.00   </a:t>
            </a:r>
            <a:r>
              <a:rPr lang="de-DE" err="1">
                <a:solidFill>
                  <a:schemeClr val="bg1"/>
                </a:solidFill>
                <a:latin typeface="+mj-lt"/>
                <a:ea typeface="Roboto Light" panose="02000000000000000000" pitchFamily="2" charset="0"/>
              </a:rPr>
              <a:t>Fishbowl</a:t>
            </a:r>
            <a:r>
              <a:rPr lang="de-DE">
                <a:solidFill>
                  <a:schemeClr val="bg1"/>
                </a:solidFill>
                <a:latin typeface="+mj-lt"/>
                <a:ea typeface="Roboto Light" panose="02000000000000000000" pitchFamily="2" charset="0"/>
              </a:rPr>
              <a:t>-Diskussion</a:t>
            </a:r>
          </a:p>
          <a:p>
            <a:pPr>
              <a:lnSpc>
                <a:spcPts val="2660"/>
              </a:lnSpc>
            </a:pPr>
            <a:r>
              <a:rPr lang="de-DE">
                <a:solidFill>
                  <a:schemeClr val="bg1"/>
                </a:solidFill>
                <a:latin typeface="+mj-lt"/>
                <a:ea typeface="Roboto Light" panose="02000000000000000000" pitchFamily="2" charset="0"/>
              </a:rPr>
              <a:t>18.20   </a:t>
            </a:r>
            <a:r>
              <a:rPr lang="de-DE" err="1">
                <a:solidFill>
                  <a:schemeClr val="bg1"/>
                </a:solidFill>
                <a:latin typeface="+mj-lt"/>
                <a:ea typeface="Roboto Light" panose="02000000000000000000" pitchFamily="2" charset="0"/>
              </a:rPr>
              <a:t>Wrap-up</a:t>
            </a:r>
            <a:r>
              <a:rPr lang="de-DE">
                <a:solidFill>
                  <a:schemeClr val="bg1"/>
                </a:solidFill>
                <a:latin typeface="+mj-lt"/>
                <a:ea typeface="Roboto Light" panose="02000000000000000000" pitchFamily="2" charset="0"/>
              </a:rPr>
              <a:t> und Abschluss</a:t>
            </a:r>
          </a:p>
          <a:p>
            <a:pPr>
              <a:lnSpc>
                <a:spcPts val="2660"/>
              </a:lnSpc>
            </a:pPr>
            <a:r>
              <a:rPr lang="de-DE">
                <a:solidFill>
                  <a:schemeClr val="bg1"/>
                </a:solidFill>
                <a:latin typeface="+mj-lt"/>
                <a:ea typeface="Roboto Light" panose="02000000000000000000" pitchFamily="2" charset="0"/>
              </a:rPr>
              <a:t>18.30   Ausklang am Buffet</a:t>
            </a:r>
          </a:p>
        </p:txBody>
      </p:sp>
    </p:spTree>
    <p:extLst>
      <p:ext uri="{BB962C8B-B14F-4D97-AF65-F5344CB8AC3E}">
        <p14:creationId xmlns:p14="http://schemas.microsoft.com/office/powerpoint/2010/main" val="1197227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8" name="officeArt object">
            <a:extLst>
              <a:ext uri="{FF2B5EF4-FFF2-40B4-BE49-F238E27FC236}">
                <a16:creationId xmlns:a16="http://schemas.microsoft.com/office/drawing/2014/main" id="{9D14563A-CAB2-F740-AC50-DED09704E1AA}"/>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8" name="Würfel 17">
            <a:extLst>
              <a:ext uri="{FF2B5EF4-FFF2-40B4-BE49-F238E27FC236}">
                <a16:creationId xmlns:a16="http://schemas.microsoft.com/office/drawing/2014/main" id="{DAA17C93-4DF5-B44D-A352-9400B8DB31C6}"/>
              </a:ext>
            </a:extLst>
          </p:cNvPr>
          <p:cNvSpPr/>
          <p:nvPr/>
        </p:nvSpPr>
        <p:spPr>
          <a:xfrm>
            <a:off x="5103111" y="2130771"/>
            <a:ext cx="2653526" cy="281635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5" name="Titel 1">
            <a:extLst>
              <a:ext uri="{FF2B5EF4-FFF2-40B4-BE49-F238E27FC236}">
                <a16:creationId xmlns:a16="http://schemas.microsoft.com/office/drawing/2014/main" id="{E5A2FEA6-085C-9847-90B8-77DCDB866C21}"/>
              </a:ext>
            </a:extLst>
          </p:cNvPr>
          <p:cNvSpPr txBox="1">
            <a:spLocks/>
          </p:cNvSpPr>
          <p:nvPr/>
        </p:nvSpPr>
        <p:spPr>
          <a:xfrm>
            <a:off x="8107223" y="2837490"/>
            <a:ext cx="1995469"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800">
                <a:solidFill>
                  <a:schemeClr val="bg1"/>
                </a:solidFill>
                <a:ea typeface="DengXian" panose="02010600030101010101" pitchFamily="2" charset="-122"/>
                <a:cs typeface="Consolas" panose="020B0609020204030204" pitchFamily="49" charset="0"/>
              </a:rPr>
              <a:t>Benutzer</a:t>
            </a:r>
          </a:p>
        </p:txBody>
      </p:sp>
      <p:sp>
        <p:nvSpPr>
          <p:cNvPr id="216" name="Titel 1">
            <a:extLst>
              <a:ext uri="{FF2B5EF4-FFF2-40B4-BE49-F238E27FC236}">
                <a16:creationId xmlns:a16="http://schemas.microsoft.com/office/drawing/2014/main" id="{9292C880-B1D3-794B-A0C2-D0061F013987}"/>
              </a:ext>
            </a:extLst>
          </p:cNvPr>
          <p:cNvSpPr txBox="1">
            <a:spLocks/>
          </p:cNvSpPr>
          <p:nvPr/>
        </p:nvSpPr>
        <p:spPr>
          <a:xfrm>
            <a:off x="8106442" y="3274005"/>
            <a:ext cx="1995469"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800">
                <a:solidFill>
                  <a:schemeClr val="bg1"/>
                </a:solidFill>
                <a:ea typeface="DengXian" panose="02010600030101010101" pitchFamily="2" charset="-122"/>
                <a:cs typeface="Consolas" panose="020B0609020204030204" pitchFamily="49" charset="0"/>
              </a:rPr>
              <a:t>Warenkorb</a:t>
            </a:r>
          </a:p>
        </p:txBody>
      </p:sp>
      <p:sp>
        <p:nvSpPr>
          <p:cNvPr id="217" name="Titel 1">
            <a:extLst>
              <a:ext uri="{FF2B5EF4-FFF2-40B4-BE49-F238E27FC236}">
                <a16:creationId xmlns:a16="http://schemas.microsoft.com/office/drawing/2014/main" id="{4A495617-0D20-3945-9D3F-8AB2DE71C533}"/>
              </a:ext>
            </a:extLst>
          </p:cNvPr>
          <p:cNvSpPr txBox="1">
            <a:spLocks/>
          </p:cNvSpPr>
          <p:nvPr/>
        </p:nvSpPr>
        <p:spPr>
          <a:xfrm>
            <a:off x="8107223" y="3714840"/>
            <a:ext cx="1995469"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800">
                <a:solidFill>
                  <a:schemeClr val="bg1"/>
                </a:solidFill>
                <a:ea typeface="DengXian" panose="02010600030101010101" pitchFamily="2" charset="-122"/>
                <a:cs typeface="Consolas" panose="020B0609020204030204" pitchFamily="49" charset="0"/>
              </a:rPr>
              <a:t>Warenbestand</a:t>
            </a:r>
          </a:p>
        </p:txBody>
      </p:sp>
      <p:pic>
        <p:nvPicPr>
          <p:cNvPr id="7" name="Grafik 6" descr="Ein Bild, das Text, Buch enthält.&#10;&#10;Automatisch generierte Beschreibung">
            <a:extLst>
              <a:ext uri="{FF2B5EF4-FFF2-40B4-BE49-F238E27FC236}">
                <a16:creationId xmlns:a16="http://schemas.microsoft.com/office/drawing/2014/main" id="{51ADA36E-53FD-454F-838E-CCBD7DC463A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9" name="officeArt object">
            <a:extLst>
              <a:ext uri="{FF2B5EF4-FFF2-40B4-BE49-F238E27FC236}">
                <a16:creationId xmlns:a16="http://schemas.microsoft.com/office/drawing/2014/main" id="{20077CA0-2735-684A-85B9-AFD9658C8EE8}"/>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24" name="Titel 1">
            <a:extLst>
              <a:ext uri="{FF2B5EF4-FFF2-40B4-BE49-F238E27FC236}">
                <a16:creationId xmlns:a16="http://schemas.microsoft.com/office/drawing/2014/main" id="{EB3D855E-4302-4B43-AD21-60E4661DD889}"/>
              </a:ext>
            </a:extLst>
          </p:cNvPr>
          <p:cNvSpPr txBox="1">
            <a:spLocks/>
          </p:cNvSpPr>
          <p:nvPr/>
        </p:nvSpPr>
        <p:spPr>
          <a:xfrm>
            <a:off x="212874" y="5460321"/>
            <a:ext cx="12434000"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Es war einmal ein Monolith</a:t>
            </a:r>
          </a:p>
        </p:txBody>
      </p:sp>
    </p:spTree>
    <p:extLst>
      <p:ext uri="{BB962C8B-B14F-4D97-AF65-F5344CB8AC3E}">
        <p14:creationId xmlns:p14="http://schemas.microsoft.com/office/powerpoint/2010/main" val="2103242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3" name="officeArt object">
            <a:extLst>
              <a:ext uri="{FF2B5EF4-FFF2-40B4-BE49-F238E27FC236}">
                <a16:creationId xmlns:a16="http://schemas.microsoft.com/office/drawing/2014/main" id="{C099FE6C-DE19-494B-8C87-08CB7D3697E2}"/>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4" name="officeArt object">
            <a:extLst>
              <a:ext uri="{FF2B5EF4-FFF2-40B4-BE49-F238E27FC236}">
                <a16:creationId xmlns:a16="http://schemas.microsoft.com/office/drawing/2014/main" id="{4A2DF3CE-18A6-8944-91FD-1ECB53482C27}"/>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9" name="Würfel 38">
            <a:extLst>
              <a:ext uri="{FF2B5EF4-FFF2-40B4-BE49-F238E27FC236}">
                <a16:creationId xmlns:a16="http://schemas.microsoft.com/office/drawing/2014/main" id="{5CA02658-35E0-6F4D-8673-F918ED555A3A}"/>
              </a:ext>
            </a:extLst>
          </p:cNvPr>
          <p:cNvSpPr/>
          <p:nvPr/>
        </p:nvSpPr>
        <p:spPr>
          <a:xfrm>
            <a:off x="5776127" y="2613455"/>
            <a:ext cx="1183694" cy="1170940"/>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ürfel 39">
            <a:extLst>
              <a:ext uri="{FF2B5EF4-FFF2-40B4-BE49-F238E27FC236}">
                <a16:creationId xmlns:a16="http://schemas.microsoft.com/office/drawing/2014/main" id="{E2C6D462-4873-D449-8E2F-55FCE7DBC07E}"/>
              </a:ext>
            </a:extLst>
          </p:cNvPr>
          <p:cNvSpPr/>
          <p:nvPr/>
        </p:nvSpPr>
        <p:spPr>
          <a:xfrm>
            <a:off x="6834666" y="2613455"/>
            <a:ext cx="1183694" cy="1170940"/>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ürfel 40">
            <a:extLst>
              <a:ext uri="{FF2B5EF4-FFF2-40B4-BE49-F238E27FC236}">
                <a16:creationId xmlns:a16="http://schemas.microsoft.com/office/drawing/2014/main" id="{78DD1428-DB09-A846-9165-234371FD9AFC}"/>
              </a:ext>
            </a:extLst>
          </p:cNvPr>
          <p:cNvSpPr/>
          <p:nvPr/>
        </p:nvSpPr>
        <p:spPr>
          <a:xfrm>
            <a:off x="7907110" y="2613455"/>
            <a:ext cx="1183694" cy="1170940"/>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Würfel 41">
            <a:extLst>
              <a:ext uri="{FF2B5EF4-FFF2-40B4-BE49-F238E27FC236}">
                <a16:creationId xmlns:a16="http://schemas.microsoft.com/office/drawing/2014/main" id="{99FB4D58-F337-4347-8D35-039869D6DCB0}"/>
              </a:ext>
            </a:extLst>
          </p:cNvPr>
          <p:cNvSpPr/>
          <p:nvPr/>
        </p:nvSpPr>
        <p:spPr>
          <a:xfrm>
            <a:off x="5776127" y="1522118"/>
            <a:ext cx="1183694" cy="1170940"/>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Würfel 42">
            <a:extLst>
              <a:ext uri="{FF2B5EF4-FFF2-40B4-BE49-F238E27FC236}">
                <a16:creationId xmlns:a16="http://schemas.microsoft.com/office/drawing/2014/main" id="{0A55D1DC-1AD7-3545-9CFB-F1D5F887C6CF}"/>
              </a:ext>
            </a:extLst>
          </p:cNvPr>
          <p:cNvSpPr/>
          <p:nvPr/>
        </p:nvSpPr>
        <p:spPr>
          <a:xfrm>
            <a:off x="6834666" y="1522118"/>
            <a:ext cx="1183694" cy="1170940"/>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Würfel 43">
            <a:extLst>
              <a:ext uri="{FF2B5EF4-FFF2-40B4-BE49-F238E27FC236}">
                <a16:creationId xmlns:a16="http://schemas.microsoft.com/office/drawing/2014/main" id="{58F2A75E-6E8E-CD4A-B025-9B92EEDC78E8}"/>
              </a:ext>
            </a:extLst>
          </p:cNvPr>
          <p:cNvSpPr/>
          <p:nvPr/>
        </p:nvSpPr>
        <p:spPr>
          <a:xfrm>
            <a:off x="7907110" y="1522118"/>
            <a:ext cx="1183694" cy="1170940"/>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Würfel 44">
            <a:extLst>
              <a:ext uri="{FF2B5EF4-FFF2-40B4-BE49-F238E27FC236}">
                <a16:creationId xmlns:a16="http://schemas.microsoft.com/office/drawing/2014/main" id="{B1D9BBBD-DA77-7F4C-96F7-B1FB20AF00A0}"/>
              </a:ext>
            </a:extLst>
          </p:cNvPr>
          <p:cNvSpPr/>
          <p:nvPr/>
        </p:nvSpPr>
        <p:spPr>
          <a:xfrm>
            <a:off x="5354307" y="3062829"/>
            <a:ext cx="1183694" cy="1170940"/>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Würfel 45">
            <a:extLst>
              <a:ext uri="{FF2B5EF4-FFF2-40B4-BE49-F238E27FC236}">
                <a16:creationId xmlns:a16="http://schemas.microsoft.com/office/drawing/2014/main" id="{CD2A6B6C-E1F3-8248-BCD8-D1CE341709CB}"/>
              </a:ext>
            </a:extLst>
          </p:cNvPr>
          <p:cNvSpPr/>
          <p:nvPr/>
        </p:nvSpPr>
        <p:spPr>
          <a:xfrm>
            <a:off x="6412846" y="3062829"/>
            <a:ext cx="1183694" cy="1170940"/>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Würfel 46">
            <a:extLst>
              <a:ext uri="{FF2B5EF4-FFF2-40B4-BE49-F238E27FC236}">
                <a16:creationId xmlns:a16="http://schemas.microsoft.com/office/drawing/2014/main" id="{86AF5FDF-146D-B747-9315-B86D037D2213}"/>
              </a:ext>
            </a:extLst>
          </p:cNvPr>
          <p:cNvSpPr/>
          <p:nvPr/>
        </p:nvSpPr>
        <p:spPr>
          <a:xfrm>
            <a:off x="7485290" y="3062829"/>
            <a:ext cx="1183694" cy="1170940"/>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Würfel 47">
            <a:extLst>
              <a:ext uri="{FF2B5EF4-FFF2-40B4-BE49-F238E27FC236}">
                <a16:creationId xmlns:a16="http://schemas.microsoft.com/office/drawing/2014/main" id="{6AB5DEAE-9446-1B48-8D6A-A2C82B166EC4}"/>
              </a:ext>
            </a:extLst>
          </p:cNvPr>
          <p:cNvSpPr/>
          <p:nvPr/>
        </p:nvSpPr>
        <p:spPr>
          <a:xfrm>
            <a:off x="5354307" y="1971492"/>
            <a:ext cx="1183694" cy="1170940"/>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Würfel 48">
            <a:extLst>
              <a:ext uri="{FF2B5EF4-FFF2-40B4-BE49-F238E27FC236}">
                <a16:creationId xmlns:a16="http://schemas.microsoft.com/office/drawing/2014/main" id="{F708E31F-0BC4-924A-957E-B10D68A57111}"/>
              </a:ext>
            </a:extLst>
          </p:cNvPr>
          <p:cNvSpPr/>
          <p:nvPr/>
        </p:nvSpPr>
        <p:spPr>
          <a:xfrm>
            <a:off x="6412846" y="1971492"/>
            <a:ext cx="1183694" cy="1170940"/>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Würfel 49">
            <a:extLst>
              <a:ext uri="{FF2B5EF4-FFF2-40B4-BE49-F238E27FC236}">
                <a16:creationId xmlns:a16="http://schemas.microsoft.com/office/drawing/2014/main" id="{DF389531-4D0F-8844-B5AB-7BCD8B228EC3}"/>
              </a:ext>
            </a:extLst>
          </p:cNvPr>
          <p:cNvSpPr/>
          <p:nvPr/>
        </p:nvSpPr>
        <p:spPr>
          <a:xfrm>
            <a:off x="7485290" y="1971492"/>
            <a:ext cx="1183694" cy="1170940"/>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4" name="Titel 1">
            <a:extLst>
              <a:ext uri="{FF2B5EF4-FFF2-40B4-BE49-F238E27FC236}">
                <a16:creationId xmlns:a16="http://schemas.microsoft.com/office/drawing/2014/main" id="{EB3D855E-4302-4B43-AD21-60E4661DD889}"/>
              </a:ext>
            </a:extLst>
          </p:cNvPr>
          <p:cNvSpPr txBox="1">
            <a:spLocks/>
          </p:cNvSpPr>
          <p:nvPr/>
        </p:nvSpPr>
        <p:spPr>
          <a:xfrm>
            <a:off x="2802736" y="5418529"/>
            <a:ext cx="9642403"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Der wurde in unabhängige   </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Komponenten zerlegt</a:t>
            </a:r>
          </a:p>
        </p:txBody>
      </p:sp>
      <p:pic>
        <p:nvPicPr>
          <p:cNvPr id="18" name="Grafik 17" descr="Ein Bild, das Text, Buch enthält.&#10;&#10;Automatisch generierte Beschreibung">
            <a:extLst>
              <a:ext uri="{FF2B5EF4-FFF2-40B4-BE49-F238E27FC236}">
                <a16:creationId xmlns:a16="http://schemas.microsoft.com/office/drawing/2014/main" id="{6F006F35-E741-444D-BE57-88E495698052}"/>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19" name="Titel 1">
            <a:extLst>
              <a:ext uri="{FF2B5EF4-FFF2-40B4-BE49-F238E27FC236}">
                <a16:creationId xmlns:a16="http://schemas.microsoft.com/office/drawing/2014/main" id="{59336A3A-AEC3-2345-B8D9-A0A3AAF52D73}"/>
              </a:ext>
            </a:extLst>
          </p:cNvPr>
          <p:cNvSpPr txBox="1">
            <a:spLocks/>
          </p:cNvSpPr>
          <p:nvPr/>
        </p:nvSpPr>
        <p:spPr>
          <a:xfrm>
            <a:off x="5298343" y="4233769"/>
            <a:ext cx="1173280"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1800">
                <a:solidFill>
                  <a:schemeClr val="bg1"/>
                </a:solidFill>
                <a:ea typeface="DengXian" panose="02010600030101010101" pitchFamily="2" charset="-122"/>
                <a:cs typeface="Consolas" panose="020B0609020204030204" pitchFamily="49" charset="0"/>
              </a:rPr>
              <a:t>Benutzer</a:t>
            </a:r>
          </a:p>
        </p:txBody>
      </p:sp>
      <p:sp>
        <p:nvSpPr>
          <p:cNvPr id="20" name="Titel 1">
            <a:extLst>
              <a:ext uri="{FF2B5EF4-FFF2-40B4-BE49-F238E27FC236}">
                <a16:creationId xmlns:a16="http://schemas.microsoft.com/office/drawing/2014/main" id="{FCF22093-81AD-974B-A69E-07394F35BEEC}"/>
              </a:ext>
            </a:extLst>
          </p:cNvPr>
          <p:cNvSpPr txBox="1">
            <a:spLocks/>
          </p:cNvSpPr>
          <p:nvPr/>
        </p:nvSpPr>
        <p:spPr>
          <a:xfrm>
            <a:off x="6471622" y="4345970"/>
            <a:ext cx="912901"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60"/>
              </a:lnSpc>
            </a:pPr>
            <a:r>
              <a:rPr lang="de-DE" sz="1800">
                <a:solidFill>
                  <a:schemeClr val="bg1"/>
                </a:solidFill>
                <a:ea typeface="DengXian" panose="02010600030101010101" pitchFamily="2" charset="-122"/>
                <a:cs typeface="Consolas" panose="020B0609020204030204" pitchFamily="49" charset="0"/>
              </a:rPr>
              <a:t>Waren-</a:t>
            </a:r>
          </a:p>
          <a:p>
            <a:pPr>
              <a:lnSpc>
                <a:spcPts val="1460"/>
              </a:lnSpc>
            </a:pPr>
            <a:r>
              <a:rPr lang="de-DE" sz="1800" err="1">
                <a:solidFill>
                  <a:schemeClr val="bg1"/>
                </a:solidFill>
                <a:ea typeface="DengXian" panose="02010600030101010101" pitchFamily="2" charset="-122"/>
                <a:cs typeface="Consolas" panose="020B0609020204030204" pitchFamily="49" charset="0"/>
              </a:rPr>
              <a:t>korb</a:t>
            </a:r>
            <a:endParaRPr lang="de-DE" sz="1800">
              <a:solidFill>
                <a:schemeClr val="bg1"/>
              </a:solidFill>
              <a:ea typeface="DengXian" panose="02010600030101010101" pitchFamily="2" charset="-122"/>
              <a:cs typeface="Consolas" panose="020B0609020204030204" pitchFamily="49" charset="0"/>
            </a:endParaRPr>
          </a:p>
        </p:txBody>
      </p:sp>
      <p:sp>
        <p:nvSpPr>
          <p:cNvPr id="21" name="Titel 1">
            <a:extLst>
              <a:ext uri="{FF2B5EF4-FFF2-40B4-BE49-F238E27FC236}">
                <a16:creationId xmlns:a16="http://schemas.microsoft.com/office/drawing/2014/main" id="{491F98E7-69FD-5D41-973C-09E0B6397E8F}"/>
              </a:ext>
            </a:extLst>
          </p:cNvPr>
          <p:cNvSpPr txBox="1">
            <a:spLocks/>
          </p:cNvSpPr>
          <p:nvPr/>
        </p:nvSpPr>
        <p:spPr>
          <a:xfrm>
            <a:off x="7485290" y="4332964"/>
            <a:ext cx="1072514"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60"/>
              </a:lnSpc>
            </a:pPr>
            <a:r>
              <a:rPr lang="de-DE" sz="1800">
                <a:solidFill>
                  <a:schemeClr val="bg1"/>
                </a:solidFill>
                <a:ea typeface="DengXian" panose="02010600030101010101" pitchFamily="2" charset="-122"/>
                <a:cs typeface="Consolas" panose="020B0609020204030204" pitchFamily="49" charset="0"/>
              </a:rPr>
              <a:t>Waren-</a:t>
            </a:r>
          </a:p>
          <a:p>
            <a:pPr>
              <a:lnSpc>
                <a:spcPts val="1460"/>
              </a:lnSpc>
            </a:pPr>
            <a:r>
              <a:rPr lang="de-DE" sz="1800">
                <a:solidFill>
                  <a:schemeClr val="bg1"/>
                </a:solidFill>
                <a:ea typeface="DengXian" panose="02010600030101010101" pitchFamily="2" charset="-122"/>
                <a:cs typeface="Consolas" panose="020B0609020204030204" pitchFamily="49" charset="0"/>
              </a:rPr>
              <a:t>bestand</a:t>
            </a:r>
          </a:p>
        </p:txBody>
      </p:sp>
    </p:spTree>
    <p:extLst>
      <p:ext uri="{BB962C8B-B14F-4D97-AF65-F5344CB8AC3E}">
        <p14:creationId xmlns:p14="http://schemas.microsoft.com/office/powerpoint/2010/main" val="3971988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46" name="officeArt object">
            <a:extLst>
              <a:ext uri="{FF2B5EF4-FFF2-40B4-BE49-F238E27FC236}">
                <a16:creationId xmlns:a16="http://schemas.microsoft.com/office/drawing/2014/main" id="{C6B0615E-8833-BA4E-B741-012415B0326C}"/>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47" name="officeArt object">
            <a:extLst>
              <a:ext uri="{FF2B5EF4-FFF2-40B4-BE49-F238E27FC236}">
                <a16:creationId xmlns:a16="http://schemas.microsoft.com/office/drawing/2014/main" id="{FB813998-D369-1D43-B5DB-6D082B3A9BB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grpSp>
        <p:nvGrpSpPr>
          <p:cNvPr id="3" name="Gruppieren 2">
            <a:extLst>
              <a:ext uri="{FF2B5EF4-FFF2-40B4-BE49-F238E27FC236}">
                <a16:creationId xmlns:a16="http://schemas.microsoft.com/office/drawing/2014/main" id="{724868D2-7AFC-B745-B19E-981E8798A58E}"/>
              </a:ext>
            </a:extLst>
          </p:cNvPr>
          <p:cNvGrpSpPr/>
          <p:nvPr/>
        </p:nvGrpSpPr>
        <p:grpSpPr>
          <a:xfrm>
            <a:off x="5636037" y="903709"/>
            <a:ext cx="3009085" cy="3777366"/>
            <a:chOff x="5388653" y="2948766"/>
            <a:chExt cx="2185788" cy="2847183"/>
          </a:xfrm>
        </p:grpSpPr>
        <p:sp>
          <p:nvSpPr>
            <p:cNvPr id="51" name="Würfel 50">
              <a:extLst>
                <a:ext uri="{FF2B5EF4-FFF2-40B4-BE49-F238E27FC236}">
                  <a16:creationId xmlns:a16="http://schemas.microsoft.com/office/drawing/2014/main" id="{1801BFF9-2A9D-2A4E-AE38-EB0A22EB5F36}"/>
                </a:ext>
              </a:extLst>
            </p:cNvPr>
            <p:cNvSpPr/>
            <p:nvPr/>
          </p:nvSpPr>
          <p:spPr>
            <a:xfrm>
              <a:off x="5964801" y="4081241"/>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Würfel 67">
              <a:extLst>
                <a:ext uri="{FF2B5EF4-FFF2-40B4-BE49-F238E27FC236}">
                  <a16:creationId xmlns:a16="http://schemas.microsoft.com/office/drawing/2014/main" id="{344631BA-E1D4-AC42-BEA0-3F91E5E16921}"/>
                </a:ext>
              </a:extLst>
            </p:cNvPr>
            <p:cNvSpPr/>
            <p:nvPr/>
          </p:nvSpPr>
          <p:spPr>
            <a:xfrm>
              <a:off x="5964800" y="4678088"/>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Würfel 68">
              <a:extLst>
                <a:ext uri="{FF2B5EF4-FFF2-40B4-BE49-F238E27FC236}">
                  <a16:creationId xmlns:a16="http://schemas.microsoft.com/office/drawing/2014/main" id="{FC2A7961-4BDF-C34F-8162-B9FA1DA61D75}"/>
                </a:ext>
              </a:extLst>
            </p:cNvPr>
            <p:cNvSpPr/>
            <p:nvPr/>
          </p:nvSpPr>
          <p:spPr>
            <a:xfrm>
              <a:off x="5771513" y="4267094"/>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Würfel 71">
              <a:extLst>
                <a:ext uri="{FF2B5EF4-FFF2-40B4-BE49-F238E27FC236}">
                  <a16:creationId xmlns:a16="http://schemas.microsoft.com/office/drawing/2014/main" id="{0BA6A7FA-62F1-D54A-9B83-47DE67656F4A}"/>
                </a:ext>
              </a:extLst>
            </p:cNvPr>
            <p:cNvSpPr/>
            <p:nvPr/>
          </p:nvSpPr>
          <p:spPr>
            <a:xfrm>
              <a:off x="5771512" y="4863941"/>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Würfel 80">
              <a:extLst>
                <a:ext uri="{FF2B5EF4-FFF2-40B4-BE49-F238E27FC236}">
                  <a16:creationId xmlns:a16="http://schemas.microsoft.com/office/drawing/2014/main" id="{FC677D4A-1295-5C41-AF5B-9397FCAFF20D}"/>
                </a:ext>
              </a:extLst>
            </p:cNvPr>
            <p:cNvSpPr/>
            <p:nvPr/>
          </p:nvSpPr>
          <p:spPr>
            <a:xfrm>
              <a:off x="5964801" y="2948766"/>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Würfel 83">
              <a:extLst>
                <a:ext uri="{FF2B5EF4-FFF2-40B4-BE49-F238E27FC236}">
                  <a16:creationId xmlns:a16="http://schemas.microsoft.com/office/drawing/2014/main" id="{1BB979DA-9119-7B43-9F51-395F6E68FC52}"/>
                </a:ext>
              </a:extLst>
            </p:cNvPr>
            <p:cNvSpPr/>
            <p:nvPr/>
          </p:nvSpPr>
          <p:spPr>
            <a:xfrm>
              <a:off x="5964800" y="3545613"/>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Würfel 84">
              <a:extLst>
                <a:ext uri="{FF2B5EF4-FFF2-40B4-BE49-F238E27FC236}">
                  <a16:creationId xmlns:a16="http://schemas.microsoft.com/office/drawing/2014/main" id="{8CA50480-C7C3-2548-9CD6-7D0DD8AC5115}"/>
                </a:ext>
              </a:extLst>
            </p:cNvPr>
            <p:cNvSpPr/>
            <p:nvPr/>
          </p:nvSpPr>
          <p:spPr>
            <a:xfrm>
              <a:off x="5771513" y="3134619"/>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Würfel 87">
              <a:extLst>
                <a:ext uri="{FF2B5EF4-FFF2-40B4-BE49-F238E27FC236}">
                  <a16:creationId xmlns:a16="http://schemas.microsoft.com/office/drawing/2014/main" id="{04B128E8-7E36-9F4D-A5F4-9B845B8F0156}"/>
                </a:ext>
              </a:extLst>
            </p:cNvPr>
            <p:cNvSpPr/>
            <p:nvPr/>
          </p:nvSpPr>
          <p:spPr>
            <a:xfrm>
              <a:off x="5771512" y="3731466"/>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Würfel 96">
              <a:extLst>
                <a:ext uri="{FF2B5EF4-FFF2-40B4-BE49-F238E27FC236}">
                  <a16:creationId xmlns:a16="http://schemas.microsoft.com/office/drawing/2014/main" id="{C9F3D1FF-F345-C245-AEE5-2D1EB30BEB8B}"/>
                </a:ext>
              </a:extLst>
            </p:cNvPr>
            <p:cNvSpPr/>
            <p:nvPr/>
          </p:nvSpPr>
          <p:spPr>
            <a:xfrm>
              <a:off x="5581942" y="4467816"/>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Würfel 99">
              <a:extLst>
                <a:ext uri="{FF2B5EF4-FFF2-40B4-BE49-F238E27FC236}">
                  <a16:creationId xmlns:a16="http://schemas.microsoft.com/office/drawing/2014/main" id="{4AE60370-E41F-794C-B11B-F71330BB0917}"/>
                </a:ext>
              </a:extLst>
            </p:cNvPr>
            <p:cNvSpPr/>
            <p:nvPr/>
          </p:nvSpPr>
          <p:spPr>
            <a:xfrm>
              <a:off x="5581941" y="5064663"/>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Würfel 100">
              <a:extLst>
                <a:ext uri="{FF2B5EF4-FFF2-40B4-BE49-F238E27FC236}">
                  <a16:creationId xmlns:a16="http://schemas.microsoft.com/office/drawing/2014/main" id="{6647610C-34BF-6C47-89B5-A16A1931FD49}"/>
                </a:ext>
              </a:extLst>
            </p:cNvPr>
            <p:cNvSpPr/>
            <p:nvPr/>
          </p:nvSpPr>
          <p:spPr>
            <a:xfrm>
              <a:off x="5388654" y="4653669"/>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Würfel 103">
              <a:extLst>
                <a:ext uri="{FF2B5EF4-FFF2-40B4-BE49-F238E27FC236}">
                  <a16:creationId xmlns:a16="http://schemas.microsoft.com/office/drawing/2014/main" id="{35604C12-2344-F745-8220-75020FC1BC5D}"/>
                </a:ext>
              </a:extLst>
            </p:cNvPr>
            <p:cNvSpPr/>
            <p:nvPr/>
          </p:nvSpPr>
          <p:spPr>
            <a:xfrm>
              <a:off x="5388653" y="5250516"/>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Würfel 112">
              <a:extLst>
                <a:ext uri="{FF2B5EF4-FFF2-40B4-BE49-F238E27FC236}">
                  <a16:creationId xmlns:a16="http://schemas.microsoft.com/office/drawing/2014/main" id="{2152AB53-BCBA-344D-A3E2-47AD2B45BCA1}"/>
                </a:ext>
              </a:extLst>
            </p:cNvPr>
            <p:cNvSpPr/>
            <p:nvPr/>
          </p:nvSpPr>
          <p:spPr>
            <a:xfrm>
              <a:off x="5581942" y="3335341"/>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6" name="Würfel 115">
              <a:extLst>
                <a:ext uri="{FF2B5EF4-FFF2-40B4-BE49-F238E27FC236}">
                  <a16:creationId xmlns:a16="http://schemas.microsoft.com/office/drawing/2014/main" id="{E0A84A7D-6349-424F-92D5-ED497584C511}"/>
                </a:ext>
              </a:extLst>
            </p:cNvPr>
            <p:cNvSpPr/>
            <p:nvPr/>
          </p:nvSpPr>
          <p:spPr>
            <a:xfrm>
              <a:off x="5581941" y="3932188"/>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7" name="Würfel 116">
              <a:extLst>
                <a:ext uri="{FF2B5EF4-FFF2-40B4-BE49-F238E27FC236}">
                  <a16:creationId xmlns:a16="http://schemas.microsoft.com/office/drawing/2014/main" id="{43E755E3-2BA5-0544-B11B-91FBFA15766C}"/>
                </a:ext>
              </a:extLst>
            </p:cNvPr>
            <p:cNvSpPr/>
            <p:nvPr/>
          </p:nvSpPr>
          <p:spPr>
            <a:xfrm>
              <a:off x="5388654" y="3521194"/>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Würfel 119">
              <a:extLst>
                <a:ext uri="{FF2B5EF4-FFF2-40B4-BE49-F238E27FC236}">
                  <a16:creationId xmlns:a16="http://schemas.microsoft.com/office/drawing/2014/main" id="{A8BEAEF4-C3E0-F44B-809C-7F79652B62B7}"/>
                </a:ext>
              </a:extLst>
            </p:cNvPr>
            <p:cNvSpPr/>
            <p:nvPr/>
          </p:nvSpPr>
          <p:spPr>
            <a:xfrm>
              <a:off x="5388653" y="4118041"/>
              <a:ext cx="545433" cy="545433"/>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0" name="Würfel 129">
              <a:extLst>
                <a:ext uri="{FF2B5EF4-FFF2-40B4-BE49-F238E27FC236}">
                  <a16:creationId xmlns:a16="http://schemas.microsoft.com/office/drawing/2014/main" id="{65052B61-896D-3A44-917B-41A83E03DFA2}"/>
                </a:ext>
              </a:extLst>
            </p:cNvPr>
            <p:cNvSpPr/>
            <p:nvPr/>
          </p:nvSpPr>
          <p:spPr>
            <a:xfrm>
              <a:off x="6540946" y="4678088"/>
              <a:ext cx="813212" cy="545433"/>
            </a:xfrm>
            <a:prstGeom prst="cube">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1" name="Würfel 130">
              <a:extLst>
                <a:ext uri="{FF2B5EF4-FFF2-40B4-BE49-F238E27FC236}">
                  <a16:creationId xmlns:a16="http://schemas.microsoft.com/office/drawing/2014/main" id="{B521B08D-CC4E-F04F-9D7E-69FB5086AC74}"/>
                </a:ext>
              </a:extLst>
            </p:cNvPr>
            <p:cNvSpPr/>
            <p:nvPr/>
          </p:nvSpPr>
          <p:spPr>
            <a:xfrm>
              <a:off x="6347659" y="4267094"/>
              <a:ext cx="813212" cy="545433"/>
            </a:xfrm>
            <a:prstGeom prst="cube">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2" name="Würfel 131">
              <a:extLst>
                <a:ext uri="{FF2B5EF4-FFF2-40B4-BE49-F238E27FC236}">
                  <a16:creationId xmlns:a16="http://schemas.microsoft.com/office/drawing/2014/main" id="{1316A81D-C087-624F-888A-0C62C6C763A7}"/>
                </a:ext>
              </a:extLst>
            </p:cNvPr>
            <p:cNvSpPr/>
            <p:nvPr/>
          </p:nvSpPr>
          <p:spPr>
            <a:xfrm>
              <a:off x="6347658" y="4863941"/>
              <a:ext cx="813212" cy="545433"/>
            </a:xfrm>
            <a:prstGeom prst="cube">
              <a:avLst/>
            </a:prstGeom>
            <a:solidFill>
              <a:schemeClr val="bg1">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5" name="Würfel 134">
              <a:extLst>
                <a:ext uri="{FF2B5EF4-FFF2-40B4-BE49-F238E27FC236}">
                  <a16:creationId xmlns:a16="http://schemas.microsoft.com/office/drawing/2014/main" id="{2CC01184-BDDD-1342-8732-F061E12D07DB}"/>
                </a:ext>
              </a:extLst>
            </p:cNvPr>
            <p:cNvSpPr/>
            <p:nvPr/>
          </p:nvSpPr>
          <p:spPr>
            <a:xfrm>
              <a:off x="6347659" y="3134619"/>
              <a:ext cx="813212" cy="545433"/>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7" name="Würfel 136">
              <a:extLst>
                <a:ext uri="{FF2B5EF4-FFF2-40B4-BE49-F238E27FC236}">
                  <a16:creationId xmlns:a16="http://schemas.microsoft.com/office/drawing/2014/main" id="{40F2C115-4D08-8C40-9B68-375631F7A4DD}"/>
                </a:ext>
              </a:extLst>
            </p:cNvPr>
            <p:cNvSpPr/>
            <p:nvPr/>
          </p:nvSpPr>
          <p:spPr>
            <a:xfrm>
              <a:off x="6158088" y="4467816"/>
              <a:ext cx="813212" cy="545433"/>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8" name="Würfel 137">
              <a:extLst>
                <a:ext uri="{FF2B5EF4-FFF2-40B4-BE49-F238E27FC236}">
                  <a16:creationId xmlns:a16="http://schemas.microsoft.com/office/drawing/2014/main" id="{F9B640F8-E39D-5945-B73D-8E0823D3E2C5}"/>
                </a:ext>
              </a:extLst>
            </p:cNvPr>
            <p:cNvSpPr/>
            <p:nvPr/>
          </p:nvSpPr>
          <p:spPr>
            <a:xfrm>
              <a:off x="6158087" y="5064663"/>
              <a:ext cx="813212" cy="545433"/>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9" name="Würfel 138">
              <a:extLst>
                <a:ext uri="{FF2B5EF4-FFF2-40B4-BE49-F238E27FC236}">
                  <a16:creationId xmlns:a16="http://schemas.microsoft.com/office/drawing/2014/main" id="{C5A02DA1-3765-534D-BD96-27414772F3FC}"/>
                </a:ext>
              </a:extLst>
            </p:cNvPr>
            <p:cNvSpPr/>
            <p:nvPr/>
          </p:nvSpPr>
          <p:spPr>
            <a:xfrm>
              <a:off x="5964800" y="4653669"/>
              <a:ext cx="813212" cy="545433"/>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0" name="Würfel 139">
              <a:extLst>
                <a:ext uri="{FF2B5EF4-FFF2-40B4-BE49-F238E27FC236}">
                  <a16:creationId xmlns:a16="http://schemas.microsoft.com/office/drawing/2014/main" id="{298B2CFE-290E-9640-8797-8A383B107BCF}"/>
                </a:ext>
              </a:extLst>
            </p:cNvPr>
            <p:cNvSpPr/>
            <p:nvPr/>
          </p:nvSpPr>
          <p:spPr>
            <a:xfrm>
              <a:off x="5964799" y="5250516"/>
              <a:ext cx="813212" cy="545433"/>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1" name="Würfel 140">
              <a:extLst>
                <a:ext uri="{FF2B5EF4-FFF2-40B4-BE49-F238E27FC236}">
                  <a16:creationId xmlns:a16="http://schemas.microsoft.com/office/drawing/2014/main" id="{3BC0E9F7-5806-DE41-9C5C-15F922EA24F2}"/>
                </a:ext>
              </a:extLst>
            </p:cNvPr>
            <p:cNvSpPr/>
            <p:nvPr/>
          </p:nvSpPr>
          <p:spPr>
            <a:xfrm>
              <a:off x="6158088" y="3335341"/>
              <a:ext cx="813212" cy="545433"/>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2" name="Würfel 141">
              <a:extLst>
                <a:ext uri="{FF2B5EF4-FFF2-40B4-BE49-F238E27FC236}">
                  <a16:creationId xmlns:a16="http://schemas.microsoft.com/office/drawing/2014/main" id="{3D346D24-85C8-BE4F-A11E-3E9DF9D85E19}"/>
                </a:ext>
              </a:extLst>
            </p:cNvPr>
            <p:cNvSpPr/>
            <p:nvPr/>
          </p:nvSpPr>
          <p:spPr>
            <a:xfrm>
              <a:off x="6158087" y="3932188"/>
              <a:ext cx="813212" cy="545433"/>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3" name="Würfel 142">
              <a:extLst>
                <a:ext uri="{FF2B5EF4-FFF2-40B4-BE49-F238E27FC236}">
                  <a16:creationId xmlns:a16="http://schemas.microsoft.com/office/drawing/2014/main" id="{F38E8B60-7484-2949-B0CE-8EE2E5EBEAF1}"/>
                </a:ext>
              </a:extLst>
            </p:cNvPr>
            <p:cNvSpPr/>
            <p:nvPr/>
          </p:nvSpPr>
          <p:spPr>
            <a:xfrm>
              <a:off x="5964800" y="3521194"/>
              <a:ext cx="813212" cy="545433"/>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4" name="Würfel 143">
              <a:extLst>
                <a:ext uri="{FF2B5EF4-FFF2-40B4-BE49-F238E27FC236}">
                  <a16:creationId xmlns:a16="http://schemas.microsoft.com/office/drawing/2014/main" id="{201B69B5-F83F-F644-BB90-D62939FE9D99}"/>
                </a:ext>
              </a:extLst>
            </p:cNvPr>
            <p:cNvSpPr/>
            <p:nvPr/>
          </p:nvSpPr>
          <p:spPr>
            <a:xfrm>
              <a:off x="5964799" y="4118041"/>
              <a:ext cx="813212" cy="545433"/>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0" name="Würfel 159">
              <a:extLst>
                <a:ext uri="{FF2B5EF4-FFF2-40B4-BE49-F238E27FC236}">
                  <a16:creationId xmlns:a16="http://schemas.microsoft.com/office/drawing/2014/main" id="{268633F5-EFE9-1849-A3FC-725357BB60C6}"/>
                </a:ext>
              </a:extLst>
            </p:cNvPr>
            <p:cNvSpPr/>
            <p:nvPr/>
          </p:nvSpPr>
          <p:spPr>
            <a:xfrm>
              <a:off x="7239682" y="4861499"/>
              <a:ext cx="334759" cy="54543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5" name="Würfel 164">
              <a:extLst>
                <a:ext uri="{FF2B5EF4-FFF2-40B4-BE49-F238E27FC236}">
                  <a16:creationId xmlns:a16="http://schemas.microsoft.com/office/drawing/2014/main" id="{E7B3A537-DE0D-4D41-8F7B-5DF6D6AE5D6B}"/>
                </a:ext>
              </a:extLst>
            </p:cNvPr>
            <p:cNvSpPr/>
            <p:nvPr/>
          </p:nvSpPr>
          <p:spPr>
            <a:xfrm>
              <a:off x="7050112" y="4465374"/>
              <a:ext cx="334759" cy="54543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6" name="Würfel 165">
              <a:extLst>
                <a:ext uri="{FF2B5EF4-FFF2-40B4-BE49-F238E27FC236}">
                  <a16:creationId xmlns:a16="http://schemas.microsoft.com/office/drawing/2014/main" id="{EB5C31BC-46CE-0741-A5BF-23457F56ECC0}"/>
                </a:ext>
              </a:extLst>
            </p:cNvPr>
            <p:cNvSpPr/>
            <p:nvPr/>
          </p:nvSpPr>
          <p:spPr>
            <a:xfrm>
              <a:off x="7050111" y="5062221"/>
              <a:ext cx="334759" cy="54543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Würfel 166">
              <a:extLst>
                <a:ext uri="{FF2B5EF4-FFF2-40B4-BE49-F238E27FC236}">
                  <a16:creationId xmlns:a16="http://schemas.microsoft.com/office/drawing/2014/main" id="{EE8BDB43-F121-964F-8EC0-AD3CFEFF66B1}"/>
                </a:ext>
              </a:extLst>
            </p:cNvPr>
            <p:cNvSpPr/>
            <p:nvPr/>
          </p:nvSpPr>
          <p:spPr>
            <a:xfrm>
              <a:off x="6856824" y="4651227"/>
              <a:ext cx="334759" cy="54543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8" name="Würfel 167">
              <a:extLst>
                <a:ext uri="{FF2B5EF4-FFF2-40B4-BE49-F238E27FC236}">
                  <a16:creationId xmlns:a16="http://schemas.microsoft.com/office/drawing/2014/main" id="{E1347666-0B95-D04A-AB81-120D589B4467}"/>
                </a:ext>
              </a:extLst>
            </p:cNvPr>
            <p:cNvSpPr/>
            <p:nvPr/>
          </p:nvSpPr>
          <p:spPr>
            <a:xfrm>
              <a:off x="6856823" y="5248074"/>
              <a:ext cx="334759" cy="54543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1" name="Würfel 170">
              <a:extLst>
                <a:ext uri="{FF2B5EF4-FFF2-40B4-BE49-F238E27FC236}">
                  <a16:creationId xmlns:a16="http://schemas.microsoft.com/office/drawing/2014/main" id="{DD5B6888-D79C-DC46-AFF9-DB1A84232807}"/>
                </a:ext>
              </a:extLst>
            </p:cNvPr>
            <p:cNvSpPr/>
            <p:nvPr/>
          </p:nvSpPr>
          <p:spPr>
            <a:xfrm>
              <a:off x="6856824" y="3518752"/>
              <a:ext cx="334759" cy="54543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2" name="Würfel 171">
              <a:extLst>
                <a:ext uri="{FF2B5EF4-FFF2-40B4-BE49-F238E27FC236}">
                  <a16:creationId xmlns:a16="http://schemas.microsoft.com/office/drawing/2014/main" id="{A255CE49-102D-5A44-B52E-AC7A79FE9345}"/>
                </a:ext>
              </a:extLst>
            </p:cNvPr>
            <p:cNvSpPr/>
            <p:nvPr/>
          </p:nvSpPr>
          <p:spPr>
            <a:xfrm>
              <a:off x="6856823" y="4115599"/>
              <a:ext cx="334759" cy="54543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21" name="Titel 1">
            <a:extLst>
              <a:ext uri="{FF2B5EF4-FFF2-40B4-BE49-F238E27FC236}">
                <a16:creationId xmlns:a16="http://schemas.microsoft.com/office/drawing/2014/main" id="{02C4BD68-2475-0B45-AA29-1B6BCA63334E}"/>
              </a:ext>
            </a:extLst>
          </p:cNvPr>
          <p:cNvSpPr txBox="1">
            <a:spLocks/>
          </p:cNvSpPr>
          <p:nvPr/>
        </p:nvSpPr>
        <p:spPr>
          <a:xfrm>
            <a:off x="5324977" y="4821716"/>
            <a:ext cx="1154303"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60"/>
              </a:lnSpc>
            </a:pPr>
            <a:r>
              <a:rPr lang="de-DE" sz="1800">
                <a:solidFill>
                  <a:schemeClr val="bg1"/>
                </a:solidFill>
                <a:ea typeface="Roboto" panose="02000000000000000000" pitchFamily="2" charset="0"/>
                <a:cs typeface="Consolas" panose="020B0609020204030204" pitchFamily="49" charset="0"/>
              </a:rPr>
              <a:t>Benutzer </a:t>
            </a:r>
          </a:p>
          <a:p>
            <a:pPr>
              <a:lnSpc>
                <a:spcPts val="1460"/>
              </a:lnSpc>
            </a:pPr>
            <a:r>
              <a:rPr lang="de-DE" sz="1800">
                <a:solidFill>
                  <a:schemeClr val="bg1"/>
                </a:solidFill>
                <a:ea typeface="Roboto" panose="02000000000000000000" pitchFamily="2" charset="0"/>
                <a:cs typeface="Consolas" panose="020B0609020204030204" pitchFamily="49" charset="0"/>
              </a:rPr>
              <a:t>anzeigen</a:t>
            </a:r>
          </a:p>
        </p:txBody>
      </p:sp>
      <p:sp>
        <p:nvSpPr>
          <p:cNvPr id="222" name="Titel 1">
            <a:extLst>
              <a:ext uri="{FF2B5EF4-FFF2-40B4-BE49-F238E27FC236}">
                <a16:creationId xmlns:a16="http://schemas.microsoft.com/office/drawing/2014/main" id="{3B33A4D3-E103-A844-821E-0108A508F8FE}"/>
              </a:ext>
            </a:extLst>
          </p:cNvPr>
          <p:cNvSpPr txBox="1">
            <a:spLocks/>
          </p:cNvSpPr>
          <p:nvPr/>
        </p:nvSpPr>
        <p:spPr>
          <a:xfrm>
            <a:off x="6445540" y="4833493"/>
            <a:ext cx="1154303"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60"/>
              </a:lnSpc>
            </a:pPr>
            <a:r>
              <a:rPr lang="de-DE" sz="1800">
                <a:solidFill>
                  <a:schemeClr val="bg1"/>
                </a:solidFill>
                <a:ea typeface="Roboto" panose="02000000000000000000" pitchFamily="2" charset="0"/>
                <a:cs typeface="Consolas" panose="020B0609020204030204" pitchFamily="49" charset="0"/>
              </a:rPr>
              <a:t>Benutzer </a:t>
            </a:r>
          </a:p>
          <a:p>
            <a:pPr>
              <a:lnSpc>
                <a:spcPts val="1460"/>
              </a:lnSpc>
            </a:pPr>
            <a:r>
              <a:rPr lang="de-DE" sz="1800">
                <a:solidFill>
                  <a:schemeClr val="bg1"/>
                </a:solidFill>
                <a:ea typeface="Roboto" panose="02000000000000000000" pitchFamily="2" charset="0"/>
                <a:cs typeface="Consolas" panose="020B0609020204030204" pitchFamily="49" charset="0"/>
              </a:rPr>
              <a:t>anlegen</a:t>
            </a:r>
          </a:p>
        </p:txBody>
      </p:sp>
      <p:sp>
        <p:nvSpPr>
          <p:cNvPr id="223" name="Titel 1">
            <a:extLst>
              <a:ext uri="{FF2B5EF4-FFF2-40B4-BE49-F238E27FC236}">
                <a16:creationId xmlns:a16="http://schemas.microsoft.com/office/drawing/2014/main" id="{F0C46FE8-D3A5-C349-9E3F-1F5926712C41}"/>
              </a:ext>
            </a:extLst>
          </p:cNvPr>
          <p:cNvSpPr txBox="1">
            <a:spLocks/>
          </p:cNvSpPr>
          <p:nvPr/>
        </p:nvSpPr>
        <p:spPr>
          <a:xfrm>
            <a:off x="7566103" y="4841236"/>
            <a:ext cx="1031028"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1460"/>
              </a:lnSpc>
            </a:pPr>
            <a:r>
              <a:rPr lang="de-DE" sz="1800">
                <a:solidFill>
                  <a:schemeClr val="bg1"/>
                </a:solidFill>
                <a:ea typeface="Roboto" panose="02000000000000000000" pitchFamily="2" charset="0"/>
                <a:cs typeface="Consolas" panose="020B0609020204030204" pitchFamily="49" charset="0"/>
              </a:rPr>
              <a:t>Benutzer </a:t>
            </a:r>
          </a:p>
          <a:p>
            <a:pPr>
              <a:lnSpc>
                <a:spcPts val="1460"/>
              </a:lnSpc>
            </a:pPr>
            <a:r>
              <a:rPr lang="de-DE" sz="1800">
                <a:solidFill>
                  <a:schemeClr val="bg1"/>
                </a:solidFill>
                <a:ea typeface="Roboto" panose="02000000000000000000" pitchFamily="2" charset="0"/>
                <a:cs typeface="Consolas" panose="020B0609020204030204" pitchFamily="49" charset="0"/>
              </a:rPr>
              <a:t>ändern</a:t>
            </a:r>
          </a:p>
        </p:txBody>
      </p:sp>
      <p:pic>
        <p:nvPicPr>
          <p:cNvPr id="41" name="Grafik 40" descr="Ein Bild, das Text, Buch enthält.&#10;&#10;Automatisch generierte Beschreibung">
            <a:extLst>
              <a:ext uri="{FF2B5EF4-FFF2-40B4-BE49-F238E27FC236}">
                <a16:creationId xmlns:a16="http://schemas.microsoft.com/office/drawing/2014/main" id="{8A97E7C1-3051-8B4C-9C20-B31598E86FCC}"/>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9" name="Titel 1">
            <a:extLst>
              <a:ext uri="{FF2B5EF4-FFF2-40B4-BE49-F238E27FC236}">
                <a16:creationId xmlns:a16="http://schemas.microsoft.com/office/drawing/2014/main" id="{20500594-CE58-C94D-B789-1E037EC1DA5B}"/>
              </a:ext>
            </a:extLst>
          </p:cNvPr>
          <p:cNvSpPr txBox="1">
            <a:spLocks/>
          </p:cNvSpPr>
          <p:nvPr/>
        </p:nvSpPr>
        <p:spPr>
          <a:xfrm>
            <a:off x="3178713" y="6020975"/>
            <a:ext cx="7470529"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Bis es kleiner nicht mehr ging</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3133109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8646-DF63-0C4A-98AC-D002BA0030E1}"/>
              </a:ext>
            </a:extLst>
          </p:cNvPr>
          <p:cNvSpPr>
            <a:spLocks noGrp="1"/>
          </p:cNvSpPr>
          <p:nvPr>
            <p:ph type="ctrTitle"/>
          </p:nvPr>
        </p:nvSpPr>
        <p:spPr>
          <a:xfrm>
            <a:off x="1410958" y="2163924"/>
            <a:ext cx="10952702" cy="2464599"/>
          </a:xfrm>
        </p:spPr>
        <p:txBody>
          <a:bodyPr>
            <a:noAutofit/>
          </a:bodyPr>
          <a:lstStyle/>
          <a:p>
            <a:pPr algn="l"/>
            <a:r>
              <a:rPr lang="de-DE" sz="8000">
                <a:solidFill>
                  <a:schemeClr val="bg1"/>
                </a:solidFill>
                <a:latin typeface="Impact"/>
              </a:rPr>
              <a:t>NEUES PROGRAMMIER-  </a:t>
            </a:r>
            <a:br>
              <a:rPr lang="de-DE" sz="8000">
                <a:latin typeface="Impact"/>
              </a:rPr>
            </a:br>
            <a:r>
              <a:rPr lang="de-DE" sz="8000">
                <a:solidFill>
                  <a:schemeClr val="bg1"/>
                </a:solidFill>
                <a:latin typeface="Impact"/>
              </a:rPr>
              <a:t>        MODELL?</a:t>
            </a:r>
            <a:endParaRPr lang="de-DE" sz="8000">
              <a:solidFill>
                <a:schemeClr val="bg1"/>
              </a:solidFill>
              <a:latin typeface="Impact" panose="020B0806030902050204" pitchFamily="34" charset="0"/>
            </a:endParaRPr>
          </a:p>
        </p:txBody>
      </p:sp>
      <p:pic>
        <p:nvPicPr>
          <p:cNvPr id="3" name="Grafik 2" descr="Ein Bild, das Text, Buch enthält.&#10;&#10;Automatisch generierte Beschreibung">
            <a:extLst>
              <a:ext uri="{FF2B5EF4-FFF2-40B4-BE49-F238E27FC236}">
                <a16:creationId xmlns:a16="http://schemas.microsoft.com/office/drawing/2014/main" id="{F12CB2D9-DAC7-8D4C-9227-931CECA011C2}"/>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 name="officeArt object">
            <a:extLst>
              <a:ext uri="{FF2B5EF4-FFF2-40B4-BE49-F238E27FC236}">
                <a16:creationId xmlns:a16="http://schemas.microsoft.com/office/drawing/2014/main" id="{B47071AE-86D6-AD4A-9092-443ACA7C4FA5}"/>
              </a:ext>
            </a:extLst>
          </p:cNvPr>
          <p:cNvSpPr/>
          <p:nvPr/>
        </p:nvSpPr>
        <p:spPr>
          <a:xfrm flipH="1">
            <a:off x="7508297" y="2655276"/>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5" name="officeArt object">
            <a:extLst>
              <a:ext uri="{FF2B5EF4-FFF2-40B4-BE49-F238E27FC236}">
                <a16:creationId xmlns:a16="http://schemas.microsoft.com/office/drawing/2014/main" id="{2C50735B-B212-2749-AD73-A53CC69EEC04}"/>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6" name="officeArt object">
            <a:extLst>
              <a:ext uri="{FF2B5EF4-FFF2-40B4-BE49-F238E27FC236}">
                <a16:creationId xmlns:a16="http://schemas.microsoft.com/office/drawing/2014/main" id="{CDEB61A5-D14D-2341-8ECB-43E0E7541C9A}"/>
              </a:ext>
            </a:extLst>
          </p:cNvPr>
          <p:cNvSpPr/>
          <p:nvPr/>
        </p:nvSpPr>
        <p:spPr>
          <a:xfrm flipH="1">
            <a:off x="5081953" y="4197825"/>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174007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7" name="Rechteck 6">
            <a:extLst>
              <a:ext uri="{FF2B5EF4-FFF2-40B4-BE49-F238E27FC236}">
                <a16:creationId xmlns:a16="http://schemas.microsoft.com/office/drawing/2014/main" id="{C1ABD84A-D3A8-D74C-A6E4-398CDF3D9E91}"/>
              </a:ext>
            </a:extLst>
          </p:cNvPr>
          <p:cNvSpPr/>
          <p:nvPr/>
        </p:nvSpPr>
        <p:spPr>
          <a:xfrm>
            <a:off x="2776704" y="3429000"/>
            <a:ext cx="4224233" cy="1323439"/>
          </a:xfrm>
          <a:prstGeom prst="rect">
            <a:avLst/>
          </a:prstGeom>
        </p:spPr>
        <p:txBody>
          <a:bodyPr wrap="none">
            <a:spAutoFit/>
          </a:bodyPr>
          <a:lstStyle/>
          <a:p>
            <a:r>
              <a:rPr lang="de-DE" sz="8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endParaRPr lang="de-DE" sz="8000">
              <a:solidFill>
                <a:schemeClr val="bg1"/>
              </a:solidFill>
              <a:latin typeface="Impact" panose="020B0806030902050204" pitchFamily="34" charset="0"/>
            </a:endParaRPr>
          </a:p>
        </p:txBody>
      </p:sp>
      <p:sp>
        <p:nvSpPr>
          <p:cNvPr id="23" name="Würfel 22">
            <a:extLst>
              <a:ext uri="{FF2B5EF4-FFF2-40B4-BE49-F238E27FC236}">
                <a16:creationId xmlns:a16="http://schemas.microsoft.com/office/drawing/2014/main" id="{1379C4D4-253A-504D-86F5-8165639E788B}"/>
              </a:ext>
            </a:extLst>
          </p:cNvPr>
          <p:cNvSpPr/>
          <p:nvPr/>
        </p:nvSpPr>
        <p:spPr>
          <a:xfrm>
            <a:off x="8382766" y="3934658"/>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042142B1-D39A-BC4F-832F-49056CB9BA6F}"/>
              </a:ext>
            </a:extLst>
          </p:cNvPr>
          <p:cNvSpPr/>
          <p:nvPr/>
        </p:nvSpPr>
        <p:spPr>
          <a:xfrm>
            <a:off x="9208242" y="3934658"/>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67B3B61D-BDB6-7F40-A794-572316983523}"/>
              </a:ext>
            </a:extLst>
          </p:cNvPr>
          <p:cNvSpPr/>
          <p:nvPr/>
        </p:nvSpPr>
        <p:spPr>
          <a:xfrm>
            <a:off x="8053820" y="4272730"/>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Würfel 25">
            <a:extLst>
              <a:ext uri="{FF2B5EF4-FFF2-40B4-BE49-F238E27FC236}">
                <a16:creationId xmlns:a16="http://schemas.microsoft.com/office/drawing/2014/main" id="{F550EDBA-8E21-FA4E-99EE-A809336951A6}"/>
              </a:ext>
            </a:extLst>
          </p:cNvPr>
          <p:cNvSpPr/>
          <p:nvPr/>
        </p:nvSpPr>
        <p:spPr>
          <a:xfrm>
            <a:off x="8879296" y="4272730"/>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CCF1D348-CB26-C840-A0DE-7D613B2FF980}"/>
              </a:ext>
            </a:extLst>
          </p:cNvPr>
          <p:cNvSpPr/>
          <p:nvPr/>
        </p:nvSpPr>
        <p:spPr>
          <a:xfrm>
            <a:off x="9715616" y="427273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721DE2D5-A323-C640-B420-6080A47FBB23}"/>
              </a:ext>
            </a:extLst>
          </p:cNvPr>
          <p:cNvSpPr/>
          <p:nvPr/>
        </p:nvSpPr>
        <p:spPr>
          <a:xfrm>
            <a:off x="8382766" y="3113625"/>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71FD1FEC-0A63-7946-BF13-7828614C2434}"/>
              </a:ext>
            </a:extLst>
          </p:cNvPr>
          <p:cNvSpPr/>
          <p:nvPr/>
        </p:nvSpPr>
        <p:spPr>
          <a:xfrm>
            <a:off x="9208242" y="3113625"/>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12B8DCFE-39FA-A24B-9919-0287A535A7A3}"/>
              </a:ext>
            </a:extLst>
          </p:cNvPr>
          <p:cNvSpPr/>
          <p:nvPr/>
        </p:nvSpPr>
        <p:spPr>
          <a:xfrm>
            <a:off x="8053820" y="3451697"/>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1966B92-4B65-7448-93B2-0A17410DB11A}"/>
              </a:ext>
            </a:extLst>
          </p:cNvPr>
          <p:cNvSpPr/>
          <p:nvPr/>
        </p:nvSpPr>
        <p:spPr>
          <a:xfrm>
            <a:off x="8879296" y="3451697"/>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00F483CE-9892-2A48-884B-5AD00AB57981}"/>
              </a:ext>
            </a:extLst>
          </p:cNvPr>
          <p:cNvSpPr/>
          <p:nvPr/>
        </p:nvSpPr>
        <p:spPr>
          <a:xfrm>
            <a:off x="9715616" y="3451697"/>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A1CA951E-2B2C-9B41-A728-2B31015CAE73}"/>
              </a:ext>
            </a:extLst>
          </p:cNvPr>
          <p:cNvSpPr/>
          <p:nvPr/>
        </p:nvSpPr>
        <p:spPr>
          <a:xfrm>
            <a:off x="8053820" y="2630664"/>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333FF838-195A-AC45-BE19-AF49129441D0}"/>
              </a:ext>
            </a:extLst>
          </p:cNvPr>
          <p:cNvSpPr/>
          <p:nvPr/>
        </p:nvSpPr>
        <p:spPr>
          <a:xfrm>
            <a:off x="8879296" y="2630664"/>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E23F4FD9-BE8F-4046-89A1-640737B7B736}"/>
              </a:ext>
            </a:extLst>
          </p:cNvPr>
          <p:cNvSpPr/>
          <p:nvPr/>
        </p:nvSpPr>
        <p:spPr>
          <a:xfrm>
            <a:off x="9715616" y="26306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7667DF5-F1BD-3B49-BC97-8BD1C1CEFBC3}"/>
              </a:ext>
            </a:extLst>
          </p:cNvPr>
          <p:cNvSpPr/>
          <p:nvPr/>
        </p:nvSpPr>
        <p:spPr>
          <a:xfrm>
            <a:off x="7725976" y="4581864"/>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3B738998-DDB0-E844-B802-7791D899BEDA}"/>
              </a:ext>
            </a:extLst>
          </p:cNvPr>
          <p:cNvSpPr/>
          <p:nvPr/>
        </p:nvSpPr>
        <p:spPr>
          <a:xfrm>
            <a:off x="8551452" y="4581864"/>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5D5D8D6-30F6-EA48-962F-7328321B36C8}"/>
              </a:ext>
            </a:extLst>
          </p:cNvPr>
          <p:cNvSpPr/>
          <p:nvPr/>
        </p:nvSpPr>
        <p:spPr>
          <a:xfrm>
            <a:off x="9387772" y="45818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F3A4618A-2A04-2443-88FB-6E207371423B}"/>
              </a:ext>
            </a:extLst>
          </p:cNvPr>
          <p:cNvSpPr/>
          <p:nvPr/>
        </p:nvSpPr>
        <p:spPr>
          <a:xfrm>
            <a:off x="7397030" y="4919936"/>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391ECA34-F6F5-8040-9DB0-D5C875CA1A67}"/>
              </a:ext>
            </a:extLst>
          </p:cNvPr>
          <p:cNvSpPr/>
          <p:nvPr/>
        </p:nvSpPr>
        <p:spPr>
          <a:xfrm>
            <a:off x="8222506" y="4919936"/>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B8A1391C-C31E-244D-93E9-DEF511C6487A}"/>
              </a:ext>
            </a:extLst>
          </p:cNvPr>
          <p:cNvSpPr/>
          <p:nvPr/>
        </p:nvSpPr>
        <p:spPr>
          <a:xfrm>
            <a:off x="9058826" y="4919936"/>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Würfel 3">
            <a:extLst>
              <a:ext uri="{FF2B5EF4-FFF2-40B4-BE49-F238E27FC236}">
                <a16:creationId xmlns:a16="http://schemas.microsoft.com/office/drawing/2014/main" id="{FDD46ADA-42C7-1948-AEC5-763EB5925D9C}"/>
              </a:ext>
            </a:extLst>
          </p:cNvPr>
          <p:cNvSpPr/>
          <p:nvPr/>
        </p:nvSpPr>
        <p:spPr>
          <a:xfrm>
            <a:off x="7725976" y="3760831"/>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Würfel 4">
            <a:extLst>
              <a:ext uri="{FF2B5EF4-FFF2-40B4-BE49-F238E27FC236}">
                <a16:creationId xmlns:a16="http://schemas.microsoft.com/office/drawing/2014/main" id="{5B4A3C2A-1242-CB48-803E-5D85FA706F32}"/>
              </a:ext>
            </a:extLst>
          </p:cNvPr>
          <p:cNvSpPr/>
          <p:nvPr/>
        </p:nvSpPr>
        <p:spPr>
          <a:xfrm>
            <a:off x="8551452" y="3760831"/>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Würfel 5">
            <a:extLst>
              <a:ext uri="{FF2B5EF4-FFF2-40B4-BE49-F238E27FC236}">
                <a16:creationId xmlns:a16="http://schemas.microsoft.com/office/drawing/2014/main" id="{92E3B06F-24BF-2645-8152-76690024451B}"/>
              </a:ext>
            </a:extLst>
          </p:cNvPr>
          <p:cNvSpPr/>
          <p:nvPr/>
        </p:nvSpPr>
        <p:spPr>
          <a:xfrm>
            <a:off x="9387772" y="3760831"/>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Würfel 7">
            <a:extLst>
              <a:ext uri="{FF2B5EF4-FFF2-40B4-BE49-F238E27FC236}">
                <a16:creationId xmlns:a16="http://schemas.microsoft.com/office/drawing/2014/main" id="{367A6337-C5E5-8240-92EF-CA2B6D80D25E}"/>
              </a:ext>
            </a:extLst>
          </p:cNvPr>
          <p:cNvSpPr/>
          <p:nvPr/>
        </p:nvSpPr>
        <p:spPr>
          <a:xfrm>
            <a:off x="7725976" y="2939798"/>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Würfel 8">
            <a:extLst>
              <a:ext uri="{FF2B5EF4-FFF2-40B4-BE49-F238E27FC236}">
                <a16:creationId xmlns:a16="http://schemas.microsoft.com/office/drawing/2014/main" id="{B027CCBA-84E6-9343-AB56-F03E27442FFE}"/>
              </a:ext>
            </a:extLst>
          </p:cNvPr>
          <p:cNvSpPr/>
          <p:nvPr/>
        </p:nvSpPr>
        <p:spPr>
          <a:xfrm>
            <a:off x="8551452" y="2939798"/>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0956C287-12B7-3246-BD71-53F0C43376EB}"/>
              </a:ext>
            </a:extLst>
          </p:cNvPr>
          <p:cNvSpPr/>
          <p:nvPr/>
        </p:nvSpPr>
        <p:spPr>
          <a:xfrm>
            <a:off x="9387772" y="2939798"/>
            <a:ext cx="923075" cy="880919"/>
          </a:xfrm>
          <a:prstGeom prst="cube">
            <a:avLst/>
          </a:prstGeom>
          <a:solidFill>
            <a:srgbClr val="BFBFB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BA2BBCB9-CD25-C743-81D4-7CEA36E7E9E8}"/>
              </a:ext>
            </a:extLst>
          </p:cNvPr>
          <p:cNvSpPr/>
          <p:nvPr/>
        </p:nvSpPr>
        <p:spPr>
          <a:xfrm>
            <a:off x="7397030" y="4098903"/>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0FD15210-ADD7-5541-AEF7-EB3358EFA92B}"/>
              </a:ext>
            </a:extLst>
          </p:cNvPr>
          <p:cNvSpPr/>
          <p:nvPr/>
        </p:nvSpPr>
        <p:spPr>
          <a:xfrm>
            <a:off x="8222506" y="4098903"/>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B82DE2AC-1037-4E44-9DCA-374266BF0F2F}"/>
              </a:ext>
            </a:extLst>
          </p:cNvPr>
          <p:cNvSpPr/>
          <p:nvPr/>
        </p:nvSpPr>
        <p:spPr>
          <a:xfrm>
            <a:off x="9058826" y="4098903"/>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ürfel 13">
            <a:extLst>
              <a:ext uri="{FF2B5EF4-FFF2-40B4-BE49-F238E27FC236}">
                <a16:creationId xmlns:a16="http://schemas.microsoft.com/office/drawing/2014/main" id="{5EF5DFE6-FBFB-8946-813D-DA6F0695706C}"/>
              </a:ext>
            </a:extLst>
          </p:cNvPr>
          <p:cNvSpPr/>
          <p:nvPr/>
        </p:nvSpPr>
        <p:spPr>
          <a:xfrm>
            <a:off x="7397030" y="3277870"/>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70753518-DF70-E44C-A99F-FDDC66BA4370}"/>
              </a:ext>
            </a:extLst>
          </p:cNvPr>
          <p:cNvSpPr/>
          <p:nvPr/>
        </p:nvSpPr>
        <p:spPr>
          <a:xfrm>
            <a:off x="8222506" y="3277870"/>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0A2A848F-053A-BE4B-88DC-8592D937ECDC}"/>
              </a:ext>
            </a:extLst>
          </p:cNvPr>
          <p:cNvSpPr/>
          <p:nvPr/>
        </p:nvSpPr>
        <p:spPr>
          <a:xfrm>
            <a:off x="9058826" y="327787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Tree>
    <p:extLst>
      <p:ext uri="{BB962C8B-B14F-4D97-AF65-F5344CB8AC3E}">
        <p14:creationId xmlns:p14="http://schemas.microsoft.com/office/powerpoint/2010/main" val="3597707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pic>
        <p:nvPicPr>
          <p:cNvPr id="39" name="Grafik 38" descr="Ein Bild, das draußen, Hosenpresse, weiß, Gebäude enthält.&#10;&#10;Automatisch generierte Beschreibung">
            <a:extLst>
              <a:ext uri="{FF2B5EF4-FFF2-40B4-BE49-F238E27FC236}">
                <a16:creationId xmlns:a16="http://schemas.microsoft.com/office/drawing/2014/main" id="{CE08CBBB-E39B-3040-8BC2-B69CE379DF41}"/>
              </a:ext>
            </a:extLst>
          </p:cNvPr>
          <p:cNvPicPr>
            <a:picLocks noChangeAspect="1"/>
          </p:cNvPicPr>
          <p:nvPr/>
        </p:nvPicPr>
        <p:blipFill>
          <a:blip r:embed="rId4"/>
          <a:stretch>
            <a:fillRect/>
          </a:stretch>
        </p:blipFill>
        <p:spPr>
          <a:xfrm rot="2650132">
            <a:off x="3660631" y="2360162"/>
            <a:ext cx="688419" cy="2758242"/>
          </a:xfrm>
          <a:prstGeom prst="rect">
            <a:avLst/>
          </a:prstGeom>
        </p:spPr>
      </p:pic>
      <p:pic>
        <p:nvPicPr>
          <p:cNvPr id="40" name="Grafik 39" descr="Ein Bild, das Licht, Objekt, Tasse enthält.&#10;&#10;Automatisch generierte Beschreibung">
            <a:extLst>
              <a:ext uri="{FF2B5EF4-FFF2-40B4-BE49-F238E27FC236}">
                <a16:creationId xmlns:a16="http://schemas.microsoft.com/office/drawing/2014/main" id="{BC5939C2-F9C1-FE43-A73A-A49FD40A570C}"/>
              </a:ext>
            </a:extLst>
          </p:cNvPr>
          <p:cNvPicPr>
            <a:picLocks noChangeAspect="1"/>
          </p:cNvPicPr>
          <p:nvPr/>
        </p:nvPicPr>
        <p:blipFill>
          <a:blip r:embed="rId5"/>
          <a:stretch>
            <a:fillRect/>
          </a:stretch>
        </p:blipFill>
        <p:spPr>
          <a:xfrm>
            <a:off x="9276183" y="2826106"/>
            <a:ext cx="1537655" cy="1994892"/>
          </a:xfrm>
          <a:prstGeom prst="rect">
            <a:avLst/>
          </a:prstGeom>
        </p:spPr>
      </p:pic>
      <p:grpSp>
        <p:nvGrpSpPr>
          <p:cNvPr id="41" name="Gruppieren 40">
            <a:extLst>
              <a:ext uri="{FF2B5EF4-FFF2-40B4-BE49-F238E27FC236}">
                <a16:creationId xmlns:a16="http://schemas.microsoft.com/office/drawing/2014/main" id="{ED5A8C0B-A821-024E-9AAC-DF4D97D6E63A}"/>
              </a:ext>
            </a:extLst>
          </p:cNvPr>
          <p:cNvGrpSpPr/>
          <p:nvPr/>
        </p:nvGrpSpPr>
        <p:grpSpPr>
          <a:xfrm>
            <a:off x="5529011" y="2842436"/>
            <a:ext cx="2905489" cy="1978562"/>
            <a:chOff x="3117721" y="1997638"/>
            <a:chExt cx="4955628" cy="4534730"/>
          </a:xfrm>
        </p:grpSpPr>
        <p:pic>
          <p:nvPicPr>
            <p:cNvPr id="42" name="Grafik 41">
              <a:extLst>
                <a:ext uri="{FF2B5EF4-FFF2-40B4-BE49-F238E27FC236}">
                  <a16:creationId xmlns:a16="http://schemas.microsoft.com/office/drawing/2014/main" id="{F803B853-5FC3-184D-AD43-FBEB61A4EF19}"/>
                </a:ext>
              </a:extLst>
            </p:cNvPr>
            <p:cNvPicPr>
              <a:picLocks noChangeAspect="1"/>
            </p:cNvPicPr>
            <p:nvPr/>
          </p:nvPicPr>
          <p:blipFill>
            <a:blip r:embed="rId6"/>
            <a:stretch>
              <a:fillRect/>
            </a:stretch>
          </p:blipFill>
          <p:spPr>
            <a:xfrm rot="803878">
              <a:off x="5483398" y="4456033"/>
              <a:ext cx="917959" cy="2076335"/>
            </a:xfrm>
            <a:prstGeom prst="rect">
              <a:avLst/>
            </a:prstGeom>
          </p:spPr>
        </p:pic>
        <p:pic>
          <p:nvPicPr>
            <p:cNvPr id="43" name="Grafik 42" descr="Ein Bild, das Tier enthält.&#10;&#10;Automatisch generierte Beschreibung">
              <a:extLst>
                <a:ext uri="{FF2B5EF4-FFF2-40B4-BE49-F238E27FC236}">
                  <a16:creationId xmlns:a16="http://schemas.microsoft.com/office/drawing/2014/main" id="{A0191E64-179F-1142-8A3C-A2D8C6670381}"/>
                </a:ext>
              </a:extLst>
            </p:cNvPr>
            <p:cNvPicPr>
              <a:picLocks noChangeAspect="1"/>
            </p:cNvPicPr>
            <p:nvPr/>
          </p:nvPicPr>
          <p:blipFill>
            <a:blip r:embed="rId7"/>
            <a:stretch>
              <a:fillRect/>
            </a:stretch>
          </p:blipFill>
          <p:spPr>
            <a:xfrm>
              <a:off x="3117721" y="1997638"/>
              <a:ext cx="4955628" cy="2862724"/>
            </a:xfrm>
            <a:prstGeom prst="rect">
              <a:avLst/>
            </a:prstGeom>
          </p:spPr>
        </p:pic>
      </p:grpSp>
      <p:sp>
        <p:nvSpPr>
          <p:cNvPr id="44" name="Titel 1">
            <a:extLst>
              <a:ext uri="{FF2B5EF4-FFF2-40B4-BE49-F238E27FC236}">
                <a16:creationId xmlns:a16="http://schemas.microsoft.com/office/drawing/2014/main" id="{1D44B153-5B00-9048-9573-C97E103CF83E}"/>
              </a:ext>
            </a:extLst>
          </p:cNvPr>
          <p:cNvSpPr txBox="1">
            <a:spLocks/>
          </p:cNvSpPr>
          <p:nvPr/>
        </p:nvSpPr>
        <p:spPr>
          <a:xfrm>
            <a:off x="2872303" y="5506585"/>
            <a:ext cx="1879424"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Aufbau</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5" name="Titel 1">
            <a:extLst>
              <a:ext uri="{FF2B5EF4-FFF2-40B4-BE49-F238E27FC236}">
                <a16:creationId xmlns:a16="http://schemas.microsoft.com/office/drawing/2014/main" id="{A635836F-89A9-AA43-B58F-3E339AC3ADE5}"/>
              </a:ext>
            </a:extLst>
          </p:cNvPr>
          <p:cNvSpPr txBox="1">
            <a:spLocks/>
          </p:cNvSpPr>
          <p:nvPr/>
        </p:nvSpPr>
        <p:spPr>
          <a:xfrm>
            <a:off x="5529011" y="5506584"/>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Robustheit</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6" name="Titel 1">
            <a:extLst>
              <a:ext uri="{FF2B5EF4-FFF2-40B4-BE49-F238E27FC236}">
                <a16:creationId xmlns:a16="http://schemas.microsoft.com/office/drawing/2014/main" id="{A24A6D39-651C-594A-B04E-F97150D816A9}"/>
              </a:ext>
            </a:extLst>
          </p:cNvPr>
          <p:cNvSpPr txBox="1">
            <a:spLocks/>
          </p:cNvSpPr>
          <p:nvPr/>
        </p:nvSpPr>
        <p:spPr>
          <a:xfrm>
            <a:off x="8905496" y="5506583"/>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Zukunft</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467456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4" name="Titel 1">
            <a:extLst>
              <a:ext uri="{FF2B5EF4-FFF2-40B4-BE49-F238E27FC236}">
                <a16:creationId xmlns:a16="http://schemas.microsoft.com/office/drawing/2014/main" id="{1D44B153-5B00-9048-9573-C97E103CF83E}"/>
              </a:ext>
            </a:extLst>
          </p:cNvPr>
          <p:cNvSpPr txBox="1">
            <a:spLocks/>
          </p:cNvSpPr>
          <p:nvPr/>
        </p:nvSpPr>
        <p:spPr>
          <a:xfrm>
            <a:off x="3725125" y="2136345"/>
            <a:ext cx="681570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Unsere Arbeitsumgebung</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6" name="Titel 1">
            <a:extLst>
              <a:ext uri="{FF2B5EF4-FFF2-40B4-BE49-F238E27FC236}">
                <a16:creationId xmlns:a16="http://schemas.microsoft.com/office/drawing/2014/main" id="{A24A6D39-651C-594A-B04E-F97150D816A9}"/>
              </a:ext>
            </a:extLst>
          </p:cNvPr>
          <p:cNvSpPr txBox="1">
            <a:spLocks/>
          </p:cNvSpPr>
          <p:nvPr/>
        </p:nvSpPr>
        <p:spPr>
          <a:xfrm>
            <a:off x="9433312" y="5258163"/>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Cloud</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13" name="Grafik 12" descr="Ein Bild, das Elektronik enthält.&#10;&#10;Automatisch generierte Beschreibung">
            <a:extLst>
              <a:ext uri="{FF2B5EF4-FFF2-40B4-BE49-F238E27FC236}">
                <a16:creationId xmlns:a16="http://schemas.microsoft.com/office/drawing/2014/main" id="{7D2BB777-9605-F441-A569-DFE380480A19}"/>
              </a:ext>
            </a:extLst>
          </p:cNvPr>
          <p:cNvPicPr>
            <a:picLocks noChangeAspect="1"/>
          </p:cNvPicPr>
          <p:nvPr/>
        </p:nvPicPr>
        <p:blipFill>
          <a:blip r:embed="rId4"/>
          <a:stretch>
            <a:fillRect/>
          </a:stretch>
        </p:blipFill>
        <p:spPr>
          <a:xfrm>
            <a:off x="2898264" y="3466140"/>
            <a:ext cx="2642347" cy="2305419"/>
          </a:xfrm>
          <a:prstGeom prst="rect">
            <a:avLst/>
          </a:prstGeom>
        </p:spPr>
      </p:pic>
      <p:grpSp>
        <p:nvGrpSpPr>
          <p:cNvPr id="14" name="Gruppieren 13">
            <a:extLst>
              <a:ext uri="{FF2B5EF4-FFF2-40B4-BE49-F238E27FC236}">
                <a16:creationId xmlns:a16="http://schemas.microsoft.com/office/drawing/2014/main" id="{41302E74-8875-424C-AA19-0202058CA4B0}"/>
              </a:ext>
            </a:extLst>
          </p:cNvPr>
          <p:cNvGrpSpPr/>
          <p:nvPr/>
        </p:nvGrpSpPr>
        <p:grpSpPr>
          <a:xfrm>
            <a:off x="7283273" y="2783541"/>
            <a:ext cx="3659561" cy="2203137"/>
            <a:chOff x="6536648" y="1196161"/>
            <a:chExt cx="4380209" cy="2530321"/>
          </a:xfrm>
        </p:grpSpPr>
        <p:pic>
          <p:nvPicPr>
            <p:cNvPr id="15" name="Grafik 14" descr="Ein Bild, das Tier enthält.&#10;&#10;Automatisch generierte Beschreibung">
              <a:extLst>
                <a:ext uri="{FF2B5EF4-FFF2-40B4-BE49-F238E27FC236}">
                  <a16:creationId xmlns:a16="http://schemas.microsoft.com/office/drawing/2014/main" id="{5A93FE1F-AF1D-7B45-9EC4-904EA3525A5C}"/>
                </a:ext>
              </a:extLst>
            </p:cNvPr>
            <p:cNvPicPr>
              <a:picLocks noChangeAspect="1"/>
            </p:cNvPicPr>
            <p:nvPr/>
          </p:nvPicPr>
          <p:blipFill>
            <a:blip r:embed="rId5"/>
            <a:stretch>
              <a:fillRect/>
            </a:stretch>
          </p:blipFill>
          <p:spPr>
            <a:xfrm>
              <a:off x="6536648" y="1196161"/>
              <a:ext cx="4380209" cy="2530321"/>
            </a:xfrm>
            <a:prstGeom prst="rect">
              <a:avLst/>
            </a:prstGeom>
          </p:spPr>
        </p:pic>
        <p:pic>
          <p:nvPicPr>
            <p:cNvPr id="16" name="Grafik 15">
              <a:extLst>
                <a:ext uri="{FF2B5EF4-FFF2-40B4-BE49-F238E27FC236}">
                  <a16:creationId xmlns:a16="http://schemas.microsoft.com/office/drawing/2014/main" id="{B7414CF3-057F-AB4A-A614-A747C1E58317}"/>
                </a:ext>
              </a:extLst>
            </p:cNvPr>
            <p:cNvPicPr>
              <a:picLocks noChangeAspect="1"/>
            </p:cNvPicPr>
            <p:nvPr/>
          </p:nvPicPr>
          <p:blipFill>
            <a:blip r:embed="rId6"/>
            <a:stretch>
              <a:fillRect/>
            </a:stretch>
          </p:blipFill>
          <p:spPr>
            <a:xfrm>
              <a:off x="7419042" y="2168850"/>
              <a:ext cx="766651" cy="584942"/>
            </a:xfrm>
            <a:prstGeom prst="rect">
              <a:avLst/>
            </a:prstGeom>
          </p:spPr>
        </p:pic>
        <p:pic>
          <p:nvPicPr>
            <p:cNvPr id="17" name="Grafik 16">
              <a:extLst>
                <a:ext uri="{FF2B5EF4-FFF2-40B4-BE49-F238E27FC236}">
                  <a16:creationId xmlns:a16="http://schemas.microsoft.com/office/drawing/2014/main" id="{B25DCF80-9070-6344-BEDD-6A0621BD53BB}"/>
                </a:ext>
              </a:extLst>
            </p:cNvPr>
            <p:cNvPicPr>
              <a:picLocks noChangeAspect="1"/>
            </p:cNvPicPr>
            <p:nvPr/>
          </p:nvPicPr>
          <p:blipFill>
            <a:blip r:embed="rId6"/>
            <a:stretch>
              <a:fillRect/>
            </a:stretch>
          </p:blipFill>
          <p:spPr>
            <a:xfrm>
              <a:off x="8343426" y="2168850"/>
              <a:ext cx="766651" cy="584942"/>
            </a:xfrm>
            <a:prstGeom prst="rect">
              <a:avLst/>
            </a:prstGeom>
          </p:spPr>
        </p:pic>
        <p:pic>
          <p:nvPicPr>
            <p:cNvPr id="18" name="Grafik 17">
              <a:extLst>
                <a:ext uri="{FF2B5EF4-FFF2-40B4-BE49-F238E27FC236}">
                  <a16:creationId xmlns:a16="http://schemas.microsoft.com/office/drawing/2014/main" id="{48391689-7FD6-D443-8A34-983DDCE31AD5}"/>
                </a:ext>
              </a:extLst>
            </p:cNvPr>
            <p:cNvPicPr>
              <a:picLocks noChangeAspect="1"/>
            </p:cNvPicPr>
            <p:nvPr/>
          </p:nvPicPr>
          <p:blipFill>
            <a:blip r:embed="rId6"/>
            <a:stretch>
              <a:fillRect/>
            </a:stretch>
          </p:blipFill>
          <p:spPr>
            <a:xfrm>
              <a:off x="9267810" y="2168850"/>
              <a:ext cx="766651" cy="584942"/>
            </a:xfrm>
            <a:prstGeom prst="rect">
              <a:avLst/>
            </a:prstGeom>
          </p:spPr>
        </p:pic>
      </p:grpSp>
      <p:pic>
        <p:nvPicPr>
          <p:cNvPr id="19" name="Grafik 18" descr="Ein Bild, das drinnen, Waffe enthält.&#10;&#10;Automatisch generierte Beschreibung">
            <a:extLst>
              <a:ext uri="{FF2B5EF4-FFF2-40B4-BE49-F238E27FC236}">
                <a16:creationId xmlns:a16="http://schemas.microsoft.com/office/drawing/2014/main" id="{CB9B4FE4-C5AF-BC46-A5AF-5AA416457DC2}"/>
              </a:ext>
            </a:extLst>
          </p:cNvPr>
          <p:cNvPicPr>
            <a:picLocks noChangeAspect="1"/>
          </p:cNvPicPr>
          <p:nvPr/>
        </p:nvPicPr>
        <p:blipFill>
          <a:blip r:embed="rId7"/>
          <a:stretch>
            <a:fillRect/>
          </a:stretch>
        </p:blipFill>
        <p:spPr>
          <a:xfrm rot="20510839">
            <a:off x="5205492" y="4087902"/>
            <a:ext cx="1781014" cy="259980"/>
          </a:xfrm>
          <a:prstGeom prst="rect">
            <a:avLst/>
          </a:prstGeom>
        </p:spPr>
      </p:pic>
      <p:sp>
        <p:nvSpPr>
          <p:cNvPr id="20" name="Titel 1">
            <a:extLst>
              <a:ext uri="{FF2B5EF4-FFF2-40B4-BE49-F238E27FC236}">
                <a16:creationId xmlns:a16="http://schemas.microsoft.com/office/drawing/2014/main" id="{E7F38166-0395-DD49-8D13-4D395162F4E0}"/>
              </a:ext>
            </a:extLst>
          </p:cNvPr>
          <p:cNvSpPr txBox="1">
            <a:spLocks/>
          </p:cNvSpPr>
          <p:nvPr/>
        </p:nvSpPr>
        <p:spPr>
          <a:xfrm>
            <a:off x="1484874" y="4744624"/>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Lokal</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21" name="Titel 1">
            <a:extLst>
              <a:ext uri="{FF2B5EF4-FFF2-40B4-BE49-F238E27FC236}">
                <a16:creationId xmlns:a16="http://schemas.microsoft.com/office/drawing/2014/main" id="{B78BE8EC-3A72-1443-A8A4-26A52A2FB853}"/>
              </a:ext>
            </a:extLst>
          </p:cNvPr>
          <p:cNvSpPr txBox="1">
            <a:spLocks/>
          </p:cNvSpPr>
          <p:nvPr/>
        </p:nvSpPr>
        <p:spPr>
          <a:xfrm>
            <a:off x="8032042" y="3591891"/>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a:ea typeface="DengXian" panose="02010600030101010101" pitchFamily="2" charset="-122"/>
                <a:cs typeface="Consolas" panose="020B0609020204030204" pitchFamily="49" charset="0"/>
              </a:rPr>
              <a:t>f()</a:t>
            </a:r>
          </a:p>
        </p:txBody>
      </p:sp>
      <p:sp>
        <p:nvSpPr>
          <p:cNvPr id="22" name="Titel 1">
            <a:extLst>
              <a:ext uri="{FF2B5EF4-FFF2-40B4-BE49-F238E27FC236}">
                <a16:creationId xmlns:a16="http://schemas.microsoft.com/office/drawing/2014/main" id="{6FC79751-A48B-AE41-AFB8-287B0BD7E358}"/>
              </a:ext>
            </a:extLst>
          </p:cNvPr>
          <p:cNvSpPr txBox="1">
            <a:spLocks/>
          </p:cNvSpPr>
          <p:nvPr/>
        </p:nvSpPr>
        <p:spPr>
          <a:xfrm>
            <a:off x="8817726" y="3588578"/>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a:ea typeface="DengXian" panose="02010600030101010101" pitchFamily="2" charset="-122"/>
                <a:cs typeface="Consolas" panose="020B0609020204030204" pitchFamily="49" charset="0"/>
              </a:rPr>
              <a:t>f()</a:t>
            </a:r>
          </a:p>
        </p:txBody>
      </p:sp>
      <p:sp>
        <p:nvSpPr>
          <p:cNvPr id="23" name="Titel 1">
            <a:extLst>
              <a:ext uri="{FF2B5EF4-FFF2-40B4-BE49-F238E27FC236}">
                <a16:creationId xmlns:a16="http://schemas.microsoft.com/office/drawing/2014/main" id="{3AF0DB3F-FE55-8646-A115-F7A238F1F11E}"/>
              </a:ext>
            </a:extLst>
          </p:cNvPr>
          <p:cNvSpPr txBox="1">
            <a:spLocks/>
          </p:cNvSpPr>
          <p:nvPr/>
        </p:nvSpPr>
        <p:spPr>
          <a:xfrm>
            <a:off x="9568359" y="3588578"/>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a:ea typeface="DengXian" panose="02010600030101010101" pitchFamily="2" charset="-122"/>
                <a:cs typeface="Consolas" panose="020B0609020204030204" pitchFamily="49" charset="0"/>
              </a:rPr>
              <a:t>f()</a:t>
            </a:r>
          </a:p>
        </p:txBody>
      </p:sp>
    </p:spTree>
    <p:extLst>
      <p:ext uri="{BB962C8B-B14F-4D97-AF65-F5344CB8AC3E}">
        <p14:creationId xmlns:p14="http://schemas.microsoft.com/office/powerpoint/2010/main" val="3255252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6" name="Titel 1">
            <a:extLst>
              <a:ext uri="{FF2B5EF4-FFF2-40B4-BE49-F238E27FC236}">
                <a16:creationId xmlns:a16="http://schemas.microsoft.com/office/drawing/2014/main" id="{A24A6D39-651C-594A-B04E-F97150D816A9}"/>
              </a:ext>
            </a:extLst>
          </p:cNvPr>
          <p:cNvSpPr txBox="1">
            <a:spLocks/>
          </p:cNvSpPr>
          <p:nvPr/>
        </p:nvSpPr>
        <p:spPr>
          <a:xfrm>
            <a:off x="9278006" y="5622408"/>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Python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2" name="Gruppieren 1">
            <a:extLst>
              <a:ext uri="{FF2B5EF4-FFF2-40B4-BE49-F238E27FC236}">
                <a16:creationId xmlns:a16="http://schemas.microsoft.com/office/drawing/2014/main" id="{9AF9BC1F-8AB3-BF45-A2BC-775C4FB85C8E}"/>
              </a:ext>
            </a:extLst>
          </p:cNvPr>
          <p:cNvGrpSpPr/>
          <p:nvPr/>
        </p:nvGrpSpPr>
        <p:grpSpPr>
          <a:xfrm>
            <a:off x="1651167" y="2987412"/>
            <a:ext cx="8926440" cy="2542055"/>
            <a:chOff x="506872" y="1891049"/>
            <a:chExt cx="10986978" cy="3296393"/>
          </a:xfrm>
        </p:grpSpPr>
        <p:pic>
          <p:nvPicPr>
            <p:cNvPr id="21" name="Grafik 20" descr="Ein Bild, das Tier enthält.&#10;&#10;Automatisch generierte Beschreibung">
              <a:extLst>
                <a:ext uri="{FF2B5EF4-FFF2-40B4-BE49-F238E27FC236}">
                  <a16:creationId xmlns:a16="http://schemas.microsoft.com/office/drawing/2014/main" id="{CC28C83D-0607-7649-BEAF-727EADA7A0BA}"/>
                </a:ext>
              </a:extLst>
            </p:cNvPr>
            <p:cNvPicPr>
              <a:picLocks noChangeAspect="1"/>
            </p:cNvPicPr>
            <p:nvPr/>
          </p:nvPicPr>
          <p:blipFill>
            <a:blip r:embed="rId4"/>
            <a:stretch>
              <a:fillRect/>
            </a:stretch>
          </p:blipFill>
          <p:spPr>
            <a:xfrm>
              <a:off x="6159064" y="1891049"/>
              <a:ext cx="5334786" cy="3081753"/>
            </a:xfrm>
            <a:prstGeom prst="rect">
              <a:avLst/>
            </a:prstGeom>
          </p:spPr>
        </p:pic>
        <p:pic>
          <p:nvPicPr>
            <p:cNvPr id="22" name="Grafik 21" descr="Ein Bild, das drinnen, Waffe enthält.&#10;&#10;Automatisch generierte Beschreibung">
              <a:extLst>
                <a:ext uri="{FF2B5EF4-FFF2-40B4-BE49-F238E27FC236}">
                  <a16:creationId xmlns:a16="http://schemas.microsoft.com/office/drawing/2014/main" id="{05292845-25E8-A844-A82A-455E7AF3DE2F}"/>
                </a:ext>
              </a:extLst>
            </p:cNvPr>
            <p:cNvPicPr>
              <a:picLocks noChangeAspect="1"/>
            </p:cNvPicPr>
            <p:nvPr/>
          </p:nvPicPr>
          <p:blipFill>
            <a:blip r:embed="rId5"/>
            <a:stretch>
              <a:fillRect/>
            </a:stretch>
          </p:blipFill>
          <p:spPr>
            <a:xfrm rot="20510839">
              <a:off x="3606077" y="3552387"/>
              <a:ext cx="2521559" cy="368080"/>
            </a:xfrm>
            <a:prstGeom prst="rect">
              <a:avLst/>
            </a:prstGeom>
          </p:spPr>
        </p:pic>
        <p:pic>
          <p:nvPicPr>
            <p:cNvPr id="23" name="Picture 2" descr="Bildergebnis für serverless framework logo">
              <a:extLst>
                <a:ext uri="{FF2B5EF4-FFF2-40B4-BE49-F238E27FC236}">
                  <a16:creationId xmlns:a16="http://schemas.microsoft.com/office/drawing/2014/main" id="{93D2CC1A-90CB-1042-935E-11EFFAABF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72" y="4052088"/>
              <a:ext cx="3792743" cy="11353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Bildergebnis für python logo">
              <a:extLst>
                <a:ext uri="{FF2B5EF4-FFF2-40B4-BE49-F238E27FC236}">
                  <a16:creationId xmlns:a16="http://schemas.microsoft.com/office/drawing/2014/main" id="{A381B554-7DE6-B546-AABA-2E4E67E450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1764" y="3127366"/>
              <a:ext cx="1031448" cy="10314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ildergebnis für aws lambda logo">
              <a:extLst>
                <a:ext uri="{FF2B5EF4-FFF2-40B4-BE49-F238E27FC236}">
                  <a16:creationId xmlns:a16="http://schemas.microsoft.com/office/drawing/2014/main" id="{0C3621A5-9735-284C-8E14-1CB09B0516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6626" y="2746910"/>
              <a:ext cx="1714500"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itel 1">
            <a:extLst>
              <a:ext uri="{FF2B5EF4-FFF2-40B4-BE49-F238E27FC236}">
                <a16:creationId xmlns:a16="http://schemas.microsoft.com/office/drawing/2014/main" id="{5C40F0E9-E202-C546-B4BE-353EDC8FB392}"/>
              </a:ext>
            </a:extLst>
          </p:cNvPr>
          <p:cNvSpPr txBox="1">
            <a:spLocks/>
          </p:cNvSpPr>
          <p:nvPr/>
        </p:nvSpPr>
        <p:spPr>
          <a:xfrm>
            <a:off x="3725125" y="2136345"/>
            <a:ext cx="681570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Unser Werkzeugkasten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27" name="Titel 1">
            <a:extLst>
              <a:ext uri="{FF2B5EF4-FFF2-40B4-BE49-F238E27FC236}">
                <a16:creationId xmlns:a16="http://schemas.microsoft.com/office/drawing/2014/main" id="{D05DDF16-6E57-EA4F-9CA2-4A70F864DDAE}"/>
              </a:ext>
            </a:extLst>
          </p:cNvPr>
          <p:cNvSpPr txBox="1">
            <a:spLocks/>
          </p:cNvSpPr>
          <p:nvPr/>
        </p:nvSpPr>
        <p:spPr>
          <a:xfrm>
            <a:off x="6159107" y="5629502"/>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AWS</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1696423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913001" y="2664737"/>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zerlegen einen Monolithen </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in der Cloud</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1</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Würfel 14">
            <a:extLst>
              <a:ext uri="{FF2B5EF4-FFF2-40B4-BE49-F238E27FC236}">
                <a16:creationId xmlns:a16="http://schemas.microsoft.com/office/drawing/2014/main" id="{A0163CFD-6117-7A4C-A2D3-A9AD908DE996}"/>
              </a:ext>
            </a:extLst>
          </p:cNvPr>
          <p:cNvSpPr/>
          <p:nvPr/>
        </p:nvSpPr>
        <p:spPr>
          <a:xfrm>
            <a:off x="4391939" y="3357452"/>
            <a:ext cx="1695797" cy="1799855"/>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96E63D90-D99F-0243-9649-F7082572D87B}"/>
              </a:ext>
            </a:extLst>
          </p:cNvPr>
          <p:cNvSpPr/>
          <p:nvPr/>
        </p:nvSpPr>
        <p:spPr>
          <a:xfrm>
            <a:off x="8502731" y="406444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4647D0F5-F482-BD42-84FE-FB2BA58D6804}"/>
              </a:ext>
            </a:extLst>
          </p:cNvPr>
          <p:cNvSpPr/>
          <p:nvPr/>
        </p:nvSpPr>
        <p:spPr>
          <a:xfrm>
            <a:off x="8502730" y="4444845"/>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5C8BF435-39C6-C647-B715-628C70923E2A}"/>
              </a:ext>
            </a:extLst>
          </p:cNvPr>
          <p:cNvSpPr/>
          <p:nvPr/>
        </p:nvSpPr>
        <p:spPr>
          <a:xfrm>
            <a:off x="8374901" y="4182900"/>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10E0780E-C7A9-4E41-9CFA-7713A50AB330}"/>
              </a:ext>
            </a:extLst>
          </p:cNvPr>
          <p:cNvSpPr/>
          <p:nvPr/>
        </p:nvSpPr>
        <p:spPr>
          <a:xfrm>
            <a:off x="8374900" y="4563297"/>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CB69C245-87ED-C540-8834-025B37E6E9D3}"/>
              </a:ext>
            </a:extLst>
          </p:cNvPr>
          <p:cNvSpPr/>
          <p:nvPr/>
        </p:nvSpPr>
        <p:spPr>
          <a:xfrm>
            <a:off x="8502731" y="3342671"/>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AB1F7974-6CD7-B94D-B4C9-5144F99CE118}"/>
              </a:ext>
            </a:extLst>
          </p:cNvPr>
          <p:cNvSpPr/>
          <p:nvPr/>
        </p:nvSpPr>
        <p:spPr>
          <a:xfrm>
            <a:off x="8502730" y="372306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268CF52A-657C-904B-929A-BCCE8F15622B}"/>
              </a:ext>
            </a:extLst>
          </p:cNvPr>
          <p:cNvSpPr/>
          <p:nvPr/>
        </p:nvSpPr>
        <p:spPr>
          <a:xfrm>
            <a:off x="8374901" y="3461123"/>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E9C8AB5-E894-B545-8A11-24EEC9DF4706}"/>
              </a:ext>
            </a:extLst>
          </p:cNvPr>
          <p:cNvSpPr/>
          <p:nvPr/>
        </p:nvSpPr>
        <p:spPr>
          <a:xfrm>
            <a:off x="8374900" y="3841520"/>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8F2D5197-52E7-494C-AFD8-0DE6E855B46B}"/>
              </a:ext>
            </a:extLst>
          </p:cNvPr>
          <p:cNvSpPr/>
          <p:nvPr/>
        </p:nvSpPr>
        <p:spPr>
          <a:xfrm>
            <a:off x="8249529" y="4310829"/>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4E1F694A-7E65-5943-92FF-B2D0A53020AB}"/>
              </a:ext>
            </a:extLst>
          </p:cNvPr>
          <p:cNvSpPr/>
          <p:nvPr/>
        </p:nvSpPr>
        <p:spPr>
          <a:xfrm>
            <a:off x="8249529" y="4691226"/>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C0A52DDF-CC15-0A4C-A130-77A4121EC7AC}"/>
              </a:ext>
            </a:extLst>
          </p:cNvPr>
          <p:cNvSpPr/>
          <p:nvPr/>
        </p:nvSpPr>
        <p:spPr>
          <a:xfrm>
            <a:off x="8121700" y="4429281"/>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099E74D6-E185-5E4F-B5BE-D956BC31E170}"/>
              </a:ext>
            </a:extLst>
          </p:cNvPr>
          <p:cNvSpPr/>
          <p:nvPr/>
        </p:nvSpPr>
        <p:spPr>
          <a:xfrm>
            <a:off x="8121699" y="480967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ürfel 38">
            <a:extLst>
              <a:ext uri="{FF2B5EF4-FFF2-40B4-BE49-F238E27FC236}">
                <a16:creationId xmlns:a16="http://schemas.microsoft.com/office/drawing/2014/main" id="{BBFBD882-48A5-7B43-9268-E583FC5F2E7F}"/>
              </a:ext>
            </a:extLst>
          </p:cNvPr>
          <p:cNvSpPr/>
          <p:nvPr/>
        </p:nvSpPr>
        <p:spPr>
          <a:xfrm>
            <a:off x="8249529" y="3589052"/>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ürfel 39">
            <a:extLst>
              <a:ext uri="{FF2B5EF4-FFF2-40B4-BE49-F238E27FC236}">
                <a16:creationId xmlns:a16="http://schemas.microsoft.com/office/drawing/2014/main" id="{A33313F0-C0BF-C442-BD29-9E7C027A996E}"/>
              </a:ext>
            </a:extLst>
          </p:cNvPr>
          <p:cNvSpPr/>
          <p:nvPr/>
        </p:nvSpPr>
        <p:spPr>
          <a:xfrm>
            <a:off x="8249529" y="3969449"/>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ürfel 40">
            <a:extLst>
              <a:ext uri="{FF2B5EF4-FFF2-40B4-BE49-F238E27FC236}">
                <a16:creationId xmlns:a16="http://schemas.microsoft.com/office/drawing/2014/main" id="{572867D9-5F9D-674C-AA41-B2BA4C9C7EC1}"/>
              </a:ext>
            </a:extLst>
          </p:cNvPr>
          <p:cNvSpPr/>
          <p:nvPr/>
        </p:nvSpPr>
        <p:spPr>
          <a:xfrm>
            <a:off x="8121700" y="3707505"/>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Würfel 41">
            <a:extLst>
              <a:ext uri="{FF2B5EF4-FFF2-40B4-BE49-F238E27FC236}">
                <a16:creationId xmlns:a16="http://schemas.microsoft.com/office/drawing/2014/main" id="{5BB8D3D9-8349-F04E-85AB-10AF86A4F337}"/>
              </a:ext>
            </a:extLst>
          </p:cNvPr>
          <p:cNvSpPr/>
          <p:nvPr/>
        </p:nvSpPr>
        <p:spPr>
          <a:xfrm>
            <a:off x="8121699" y="4087902"/>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Würfel 42">
            <a:extLst>
              <a:ext uri="{FF2B5EF4-FFF2-40B4-BE49-F238E27FC236}">
                <a16:creationId xmlns:a16="http://schemas.microsoft.com/office/drawing/2014/main" id="{2BCD4B20-4091-1A4B-ADBF-E1388A204B05}"/>
              </a:ext>
            </a:extLst>
          </p:cNvPr>
          <p:cNvSpPr/>
          <p:nvPr/>
        </p:nvSpPr>
        <p:spPr>
          <a:xfrm>
            <a:off x="8883760" y="4444845"/>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Würfel 43">
            <a:extLst>
              <a:ext uri="{FF2B5EF4-FFF2-40B4-BE49-F238E27FC236}">
                <a16:creationId xmlns:a16="http://schemas.microsoft.com/office/drawing/2014/main" id="{7875AF52-0FD5-AF43-A417-2A5410886115}"/>
              </a:ext>
            </a:extLst>
          </p:cNvPr>
          <p:cNvSpPr/>
          <p:nvPr/>
        </p:nvSpPr>
        <p:spPr>
          <a:xfrm>
            <a:off x="8755931" y="4182900"/>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Würfel 44">
            <a:extLst>
              <a:ext uri="{FF2B5EF4-FFF2-40B4-BE49-F238E27FC236}">
                <a16:creationId xmlns:a16="http://schemas.microsoft.com/office/drawing/2014/main" id="{61CFC5CE-F851-FC45-BA37-E6449E7EA5A9}"/>
              </a:ext>
            </a:extLst>
          </p:cNvPr>
          <p:cNvSpPr/>
          <p:nvPr/>
        </p:nvSpPr>
        <p:spPr>
          <a:xfrm>
            <a:off x="8755930" y="4563297"/>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Würfel 46">
            <a:extLst>
              <a:ext uri="{FF2B5EF4-FFF2-40B4-BE49-F238E27FC236}">
                <a16:creationId xmlns:a16="http://schemas.microsoft.com/office/drawing/2014/main" id="{E09322ED-9C03-854E-BF0F-D8E93C004ED6}"/>
              </a:ext>
            </a:extLst>
          </p:cNvPr>
          <p:cNvSpPr/>
          <p:nvPr/>
        </p:nvSpPr>
        <p:spPr>
          <a:xfrm>
            <a:off x="8755931" y="3461123"/>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Würfel 47">
            <a:extLst>
              <a:ext uri="{FF2B5EF4-FFF2-40B4-BE49-F238E27FC236}">
                <a16:creationId xmlns:a16="http://schemas.microsoft.com/office/drawing/2014/main" id="{656CE4C4-32CF-E44B-9EBA-86D43BA646F5}"/>
              </a:ext>
            </a:extLst>
          </p:cNvPr>
          <p:cNvSpPr/>
          <p:nvPr/>
        </p:nvSpPr>
        <p:spPr>
          <a:xfrm>
            <a:off x="8630560" y="4310829"/>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Würfel 48">
            <a:extLst>
              <a:ext uri="{FF2B5EF4-FFF2-40B4-BE49-F238E27FC236}">
                <a16:creationId xmlns:a16="http://schemas.microsoft.com/office/drawing/2014/main" id="{7286AB7E-9943-E041-9546-3D216B9DB696}"/>
              </a:ext>
            </a:extLst>
          </p:cNvPr>
          <p:cNvSpPr/>
          <p:nvPr/>
        </p:nvSpPr>
        <p:spPr>
          <a:xfrm>
            <a:off x="8630559" y="4691226"/>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Würfel 49">
            <a:extLst>
              <a:ext uri="{FF2B5EF4-FFF2-40B4-BE49-F238E27FC236}">
                <a16:creationId xmlns:a16="http://schemas.microsoft.com/office/drawing/2014/main" id="{6B770309-4598-C14A-BABF-1376B2398ADF}"/>
              </a:ext>
            </a:extLst>
          </p:cNvPr>
          <p:cNvSpPr/>
          <p:nvPr/>
        </p:nvSpPr>
        <p:spPr>
          <a:xfrm>
            <a:off x="8502730" y="4429281"/>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Würfel 50">
            <a:extLst>
              <a:ext uri="{FF2B5EF4-FFF2-40B4-BE49-F238E27FC236}">
                <a16:creationId xmlns:a16="http://schemas.microsoft.com/office/drawing/2014/main" id="{B6997F9F-0741-A94E-A2B4-1BD34E0A229D}"/>
              </a:ext>
            </a:extLst>
          </p:cNvPr>
          <p:cNvSpPr/>
          <p:nvPr/>
        </p:nvSpPr>
        <p:spPr>
          <a:xfrm>
            <a:off x="8502729" y="4809678"/>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Würfel 51">
            <a:extLst>
              <a:ext uri="{FF2B5EF4-FFF2-40B4-BE49-F238E27FC236}">
                <a16:creationId xmlns:a16="http://schemas.microsoft.com/office/drawing/2014/main" id="{2530F3DD-AA51-A741-A79A-E18FEB5502D2}"/>
              </a:ext>
            </a:extLst>
          </p:cNvPr>
          <p:cNvSpPr/>
          <p:nvPr/>
        </p:nvSpPr>
        <p:spPr>
          <a:xfrm>
            <a:off x="8630560" y="3589052"/>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Würfel 52">
            <a:extLst>
              <a:ext uri="{FF2B5EF4-FFF2-40B4-BE49-F238E27FC236}">
                <a16:creationId xmlns:a16="http://schemas.microsoft.com/office/drawing/2014/main" id="{1BA46218-0530-0B42-9A4A-3886FFF576FD}"/>
              </a:ext>
            </a:extLst>
          </p:cNvPr>
          <p:cNvSpPr/>
          <p:nvPr/>
        </p:nvSpPr>
        <p:spPr>
          <a:xfrm>
            <a:off x="8630559" y="3969449"/>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Würfel 53">
            <a:extLst>
              <a:ext uri="{FF2B5EF4-FFF2-40B4-BE49-F238E27FC236}">
                <a16:creationId xmlns:a16="http://schemas.microsoft.com/office/drawing/2014/main" id="{E70C35A3-0F99-4A49-9D10-89FC1440BB92}"/>
              </a:ext>
            </a:extLst>
          </p:cNvPr>
          <p:cNvSpPr/>
          <p:nvPr/>
        </p:nvSpPr>
        <p:spPr>
          <a:xfrm>
            <a:off x="8502730" y="3707505"/>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Würfel 54">
            <a:extLst>
              <a:ext uri="{FF2B5EF4-FFF2-40B4-BE49-F238E27FC236}">
                <a16:creationId xmlns:a16="http://schemas.microsoft.com/office/drawing/2014/main" id="{009BBE51-B9AD-204D-8FA4-2684CA810609}"/>
              </a:ext>
            </a:extLst>
          </p:cNvPr>
          <p:cNvSpPr/>
          <p:nvPr/>
        </p:nvSpPr>
        <p:spPr>
          <a:xfrm>
            <a:off x="8502729" y="4087902"/>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14511F86-07FD-5245-9FBC-DDEE74535BA6}"/>
              </a:ext>
            </a:extLst>
          </p:cNvPr>
          <p:cNvSpPr txBox="1"/>
          <p:nvPr/>
        </p:nvSpPr>
        <p:spPr>
          <a:xfrm rot="2933741">
            <a:off x="7901424" y="5635853"/>
            <a:ext cx="1550110" cy="369332"/>
          </a:xfrm>
          <a:prstGeom prst="rect">
            <a:avLst/>
          </a:prstGeom>
          <a:noFill/>
        </p:spPr>
        <p:txBody>
          <a:bodyPr wrap="square" rtlCol="0">
            <a:spAutoFit/>
          </a:bodyPr>
          <a:lstStyle/>
          <a:p>
            <a:r>
              <a:rPr lang="de-DE">
                <a:solidFill>
                  <a:schemeClr val="bg1"/>
                </a:solidFill>
                <a:latin typeface="+mj-lt"/>
              </a:rPr>
              <a:t>Helligkeit</a:t>
            </a:r>
          </a:p>
        </p:txBody>
      </p:sp>
      <p:sp>
        <p:nvSpPr>
          <p:cNvPr id="65" name="Textfeld 64">
            <a:extLst>
              <a:ext uri="{FF2B5EF4-FFF2-40B4-BE49-F238E27FC236}">
                <a16:creationId xmlns:a16="http://schemas.microsoft.com/office/drawing/2014/main" id="{81857065-D39C-7348-A8C1-B4130B5CB99B}"/>
              </a:ext>
            </a:extLst>
          </p:cNvPr>
          <p:cNvSpPr txBox="1"/>
          <p:nvPr/>
        </p:nvSpPr>
        <p:spPr>
          <a:xfrm rot="2933741">
            <a:off x="8456088" y="5674758"/>
            <a:ext cx="1550110" cy="369332"/>
          </a:xfrm>
          <a:prstGeom prst="rect">
            <a:avLst/>
          </a:prstGeom>
          <a:noFill/>
        </p:spPr>
        <p:txBody>
          <a:bodyPr wrap="square" rtlCol="0">
            <a:spAutoFit/>
          </a:bodyPr>
          <a:lstStyle/>
          <a:p>
            <a:r>
              <a:rPr lang="de-DE">
                <a:solidFill>
                  <a:schemeClr val="bg1"/>
                </a:solidFill>
                <a:latin typeface="+mj-lt"/>
              </a:rPr>
              <a:t>Wind</a:t>
            </a:r>
          </a:p>
        </p:txBody>
      </p:sp>
      <p:sp>
        <p:nvSpPr>
          <p:cNvPr id="68" name="Textfeld 67">
            <a:extLst>
              <a:ext uri="{FF2B5EF4-FFF2-40B4-BE49-F238E27FC236}">
                <a16:creationId xmlns:a16="http://schemas.microsoft.com/office/drawing/2014/main" id="{C5603BBE-5F92-2445-8866-91D74FC6A9A3}"/>
              </a:ext>
            </a:extLst>
          </p:cNvPr>
          <p:cNvSpPr txBox="1"/>
          <p:nvPr/>
        </p:nvSpPr>
        <p:spPr>
          <a:xfrm rot="2933741">
            <a:off x="4360499" y="5722956"/>
            <a:ext cx="1550110" cy="369332"/>
          </a:xfrm>
          <a:prstGeom prst="rect">
            <a:avLst/>
          </a:prstGeom>
          <a:noFill/>
        </p:spPr>
        <p:txBody>
          <a:bodyPr wrap="square" rtlCol="0">
            <a:spAutoFit/>
          </a:bodyPr>
          <a:lstStyle/>
          <a:p>
            <a:r>
              <a:rPr lang="de-DE">
                <a:solidFill>
                  <a:schemeClr val="bg1"/>
                </a:solidFill>
                <a:latin typeface="+mj-lt"/>
              </a:rPr>
              <a:t>Helligkeit</a:t>
            </a:r>
          </a:p>
        </p:txBody>
      </p:sp>
      <p:sp>
        <p:nvSpPr>
          <p:cNvPr id="69" name="Textfeld 68">
            <a:extLst>
              <a:ext uri="{FF2B5EF4-FFF2-40B4-BE49-F238E27FC236}">
                <a16:creationId xmlns:a16="http://schemas.microsoft.com/office/drawing/2014/main" id="{02186AC6-8A19-494A-A38F-D8B6E1CC1053}"/>
              </a:ext>
            </a:extLst>
          </p:cNvPr>
          <p:cNvSpPr txBox="1"/>
          <p:nvPr/>
        </p:nvSpPr>
        <p:spPr>
          <a:xfrm rot="2933741">
            <a:off x="4932675" y="5749085"/>
            <a:ext cx="1550110" cy="369332"/>
          </a:xfrm>
          <a:prstGeom prst="rect">
            <a:avLst/>
          </a:prstGeom>
          <a:noFill/>
        </p:spPr>
        <p:txBody>
          <a:bodyPr wrap="square" rtlCol="0">
            <a:spAutoFit/>
          </a:bodyPr>
          <a:lstStyle/>
          <a:p>
            <a:r>
              <a:rPr lang="de-DE">
                <a:solidFill>
                  <a:schemeClr val="bg1"/>
                </a:solidFill>
                <a:latin typeface="+mj-lt"/>
              </a:rPr>
              <a:t>Wind</a:t>
            </a:r>
          </a:p>
        </p:txBody>
      </p:sp>
    </p:spTree>
    <p:extLst>
      <p:ext uri="{BB962C8B-B14F-4D97-AF65-F5344CB8AC3E}">
        <p14:creationId xmlns:p14="http://schemas.microsoft.com/office/powerpoint/2010/main" val="1074743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041338" y="245606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1</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73" name="Titel 1">
            <a:extLst>
              <a:ext uri="{FF2B5EF4-FFF2-40B4-BE49-F238E27FC236}">
                <a16:creationId xmlns:a16="http://schemas.microsoft.com/office/drawing/2014/main" id="{995B426D-14E4-EE48-A002-8813BBE14DB1}"/>
              </a:ext>
            </a:extLst>
          </p:cNvPr>
          <p:cNvSpPr txBox="1">
            <a:spLocks/>
          </p:cNvSpPr>
          <p:nvPr/>
        </p:nvSpPr>
        <p:spPr>
          <a:xfrm>
            <a:off x="3228353" y="3005455"/>
            <a:ext cx="10988566" cy="44215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lnSpc>
                <a:spcPct val="100000"/>
              </a:lnSpc>
              <a:spcBef>
                <a:spcPts val="0"/>
              </a:spcBef>
              <a:spcAft>
                <a:spcPts val="2000"/>
              </a:spcAft>
              <a:buAutoNum type="arabicParenR"/>
            </a:pPr>
            <a:r>
              <a:rPr lang="de-DE" sz="2400">
                <a:solidFill>
                  <a:schemeClr val="bg1"/>
                </a:solidFill>
                <a:ea typeface="DengXian"/>
                <a:cs typeface="Courier New"/>
              </a:rPr>
              <a:t>Kopieren Sie den Funktionsinhalt von </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a:t>
            </a:r>
            <a:r>
              <a:rPr lang="de-DE" sz="2400" err="1">
                <a:solidFill>
                  <a:schemeClr val="bg1"/>
                </a:solidFill>
                <a:latin typeface="Courier New"/>
                <a:ea typeface="DengXian"/>
                <a:cs typeface="Courier New"/>
              </a:rPr>
              <a:t>monolith</a:t>
            </a:r>
            <a:r>
              <a:rPr lang="de-DE" sz="2400">
                <a:solidFill>
                  <a:schemeClr val="bg1"/>
                </a:solidFill>
                <a:latin typeface="Courier New"/>
                <a:ea typeface="DengXian"/>
                <a:cs typeface="Courier New"/>
              </a:rPr>
              <a:t> </a:t>
            </a:r>
            <a:r>
              <a:rPr lang="de-DE" sz="2400">
                <a:solidFill>
                  <a:schemeClr val="bg1"/>
                </a:solidFill>
                <a:latin typeface="DengXian"/>
                <a:ea typeface="DengXian"/>
                <a:cs typeface="Courier New"/>
              </a:rPr>
              <a:t>nach</a:t>
            </a:r>
            <a:r>
              <a:rPr lang="de-DE" sz="2400">
                <a:solidFill>
                  <a:schemeClr val="bg1"/>
                </a:solidFill>
                <a:latin typeface="Courier New"/>
                <a:ea typeface="DengXian"/>
                <a:cs typeface="Courier New"/>
              </a:rPr>
              <a:t> /</a:t>
            </a:r>
            <a:r>
              <a:rPr lang="de-DE" sz="2400" err="1">
                <a:solidFill>
                  <a:schemeClr val="bg1"/>
                </a:solidFill>
                <a:latin typeface="Courier New"/>
                <a:ea typeface="DengXian"/>
                <a:cs typeface="Courier New"/>
              </a:rPr>
              <a:t>serverless_functions</a:t>
            </a:r>
            <a:endParaRPr lang="de-DE" sz="2400">
              <a:solidFill>
                <a:schemeClr val="bg1"/>
              </a:solidFill>
              <a:latin typeface="Courier New"/>
              <a:ea typeface="DengXian"/>
              <a:cs typeface="Courier New"/>
            </a:endParaRPr>
          </a:p>
          <a:p>
            <a:pPr marL="742950" indent="-742950" algn="l">
              <a:lnSpc>
                <a:spcPct val="100000"/>
              </a:lnSpc>
              <a:spcBef>
                <a:spcPts val="0"/>
              </a:spcBef>
              <a:spcAft>
                <a:spcPts val="2000"/>
              </a:spcAft>
              <a:buFontTx/>
              <a:buAutoNum type="arabicParenR"/>
            </a:pPr>
            <a:r>
              <a:rPr lang="de-DE" sz="2400">
                <a:solidFill>
                  <a:schemeClr val="bg1"/>
                </a:solidFill>
                <a:ea typeface="DengXian"/>
                <a:cs typeface="Courier New"/>
              </a:rPr>
              <a:t>Im Terminalfenster eingeben:</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cd task1</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./deploy.sh </a:t>
            </a:r>
            <a:endPar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a:solidFill>
                  <a:schemeClr val="bg1"/>
                </a:solidFill>
                <a:ea typeface="DengXian"/>
                <a:cs typeface="Courier New"/>
              </a:rPr>
              <a:t>3)       Zusammen prüfen wir, ob die Funktionen da sind </a:t>
            </a:r>
            <a:br>
              <a:rPr lang="de-DE" sz="2400">
                <a:ea typeface="DengXian" panose="02010600030101010101" pitchFamily="2" charset="-122"/>
                <a:cs typeface="Courier New" panose="02070309020205020404" pitchFamily="49" charset="0"/>
              </a:rPr>
            </a:br>
            <a:r>
              <a:rPr lang="de-DE" sz="2400">
                <a:solidFill>
                  <a:schemeClr val="bg1"/>
                </a:solidFill>
                <a:ea typeface="DengXian"/>
                <a:cs typeface="Courier New"/>
              </a:rPr>
              <a:t>          und lassen sie laufen</a:t>
            </a:r>
          </a:p>
        </p:txBody>
      </p:sp>
    </p:spTree>
    <p:extLst>
      <p:ext uri="{BB962C8B-B14F-4D97-AF65-F5344CB8AC3E}">
        <p14:creationId xmlns:p14="http://schemas.microsoft.com/office/powerpoint/2010/main" val="142615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grpSp>
        <p:nvGrpSpPr>
          <p:cNvPr id="6" name="officeArt object">
            <a:extLst>
              <a:ext uri="{FF2B5EF4-FFF2-40B4-BE49-F238E27FC236}">
                <a16:creationId xmlns:a16="http://schemas.microsoft.com/office/drawing/2014/main" id="{3756DCD2-6CE1-C44A-B5D1-382DB9059ABA}"/>
              </a:ext>
            </a:extLst>
          </p:cNvPr>
          <p:cNvGrpSpPr/>
          <p:nvPr/>
        </p:nvGrpSpPr>
        <p:grpSpPr>
          <a:xfrm>
            <a:off x="3041100" y="924712"/>
            <a:ext cx="5748076" cy="5008576"/>
            <a:chOff x="4663" y="7588"/>
            <a:chExt cx="3872582" cy="3412884"/>
          </a:xfrm>
        </p:grpSpPr>
        <p:grpSp>
          <p:nvGrpSpPr>
            <p:cNvPr id="7" name="Group 1073741848">
              <a:extLst>
                <a:ext uri="{FF2B5EF4-FFF2-40B4-BE49-F238E27FC236}">
                  <a16:creationId xmlns:a16="http://schemas.microsoft.com/office/drawing/2014/main" id="{D1DB0A10-AF8F-4849-A64C-BBE8558484EF}"/>
                </a:ext>
              </a:extLst>
            </p:cNvPr>
            <p:cNvGrpSpPr/>
            <p:nvPr/>
          </p:nvGrpSpPr>
          <p:grpSpPr>
            <a:xfrm>
              <a:off x="4663" y="7588"/>
              <a:ext cx="3872582" cy="3412884"/>
              <a:chOff x="-90102" y="25430"/>
              <a:chExt cx="3872581" cy="3412882"/>
            </a:xfrm>
          </p:grpSpPr>
          <p:grpSp>
            <p:nvGrpSpPr>
              <p:cNvPr id="9" name="Group 1073741842">
                <a:extLst>
                  <a:ext uri="{FF2B5EF4-FFF2-40B4-BE49-F238E27FC236}">
                    <a16:creationId xmlns:a16="http://schemas.microsoft.com/office/drawing/2014/main" id="{8CBC60C1-1ABE-164D-9724-6E0C512F6A18}"/>
                  </a:ext>
                </a:extLst>
              </p:cNvPr>
              <p:cNvGrpSpPr/>
              <p:nvPr/>
            </p:nvGrpSpPr>
            <p:grpSpPr>
              <a:xfrm>
                <a:off x="-90102" y="25430"/>
                <a:ext cx="3872581" cy="3162886"/>
                <a:chOff x="45262" y="138197"/>
                <a:chExt cx="3872580" cy="3162884"/>
              </a:xfrm>
            </p:grpSpPr>
            <p:sp>
              <p:nvSpPr>
                <p:cNvPr id="15" name="Shape 1073741834">
                  <a:extLst>
                    <a:ext uri="{FF2B5EF4-FFF2-40B4-BE49-F238E27FC236}">
                      <a16:creationId xmlns:a16="http://schemas.microsoft.com/office/drawing/2014/main" id="{58482C3D-4188-EF49-85B9-F00BA1968F9B}"/>
                    </a:ext>
                  </a:extLst>
                </p:cNvPr>
                <p:cNvSpPr/>
                <p:nvPr/>
              </p:nvSpPr>
              <p:spPr>
                <a:xfrm rot="21586512">
                  <a:off x="45262" y="138197"/>
                  <a:ext cx="3872580" cy="2385167"/>
                </a:xfrm>
                <a:custGeom>
                  <a:avLst/>
                  <a:gdLst/>
                  <a:ahLst/>
                  <a:cxnLst>
                    <a:cxn ang="0">
                      <a:pos x="wd2" y="hd2"/>
                    </a:cxn>
                    <a:cxn ang="5400000">
                      <a:pos x="wd2" y="hd2"/>
                    </a:cxn>
                    <a:cxn ang="10800000">
                      <a:pos x="wd2" y="hd2"/>
                    </a:cxn>
                    <a:cxn ang="16200000">
                      <a:pos x="wd2" y="hd2"/>
                    </a:cxn>
                  </a:cxnLst>
                  <a:rect l="0" t="0" r="r" b="b"/>
                  <a:pathLst>
                    <a:path w="21439" h="21136" extrusionOk="0">
                      <a:moveTo>
                        <a:pt x="3860" y="6471"/>
                      </a:moveTo>
                      <a:cubicBezTo>
                        <a:pt x="3604" y="7205"/>
                        <a:pt x="3476" y="8067"/>
                        <a:pt x="3495" y="8939"/>
                      </a:cubicBezTo>
                      <a:cubicBezTo>
                        <a:pt x="1636" y="8726"/>
                        <a:pt x="52" y="11395"/>
                        <a:pt x="1" y="14824"/>
                      </a:cubicBezTo>
                      <a:cubicBezTo>
                        <a:pt x="-37" y="17406"/>
                        <a:pt x="848" y="19718"/>
                        <a:pt x="2166" y="20626"/>
                      </a:cubicBezTo>
                      <a:cubicBezTo>
                        <a:pt x="2868" y="21110"/>
                        <a:pt x="3627" y="21132"/>
                        <a:pt x="4375" y="21100"/>
                      </a:cubicBezTo>
                      <a:cubicBezTo>
                        <a:pt x="4416" y="21098"/>
                        <a:pt x="4458" y="21096"/>
                        <a:pt x="4499" y="21094"/>
                      </a:cubicBezTo>
                      <a:lnTo>
                        <a:pt x="10467" y="21097"/>
                      </a:lnTo>
                      <a:cubicBezTo>
                        <a:pt x="10490" y="21097"/>
                        <a:pt x="10512" y="21100"/>
                        <a:pt x="10535" y="21100"/>
                      </a:cubicBezTo>
                      <a:cubicBezTo>
                        <a:pt x="10557" y="21100"/>
                        <a:pt x="10579" y="21097"/>
                        <a:pt x="10601" y="21097"/>
                      </a:cubicBezTo>
                      <a:lnTo>
                        <a:pt x="17731" y="21100"/>
                      </a:lnTo>
                      <a:cubicBezTo>
                        <a:pt x="19796" y="21507"/>
                        <a:pt x="21563" y="18391"/>
                        <a:pt x="21432" y="14573"/>
                      </a:cubicBezTo>
                      <a:cubicBezTo>
                        <a:pt x="21317" y="11228"/>
                        <a:pt x="19744" y="8697"/>
                        <a:pt x="17929" y="8939"/>
                      </a:cubicBezTo>
                      <a:cubicBezTo>
                        <a:pt x="17906" y="6950"/>
                        <a:pt x="17215" y="5196"/>
                        <a:pt x="16196" y="4538"/>
                      </a:cubicBezTo>
                      <a:cubicBezTo>
                        <a:pt x="15601" y="4153"/>
                        <a:pt x="14950" y="4198"/>
                        <a:pt x="14372" y="4663"/>
                      </a:cubicBezTo>
                      <a:cubicBezTo>
                        <a:pt x="13792" y="1998"/>
                        <a:pt x="12388" y="95"/>
                        <a:pt x="10799" y="3"/>
                      </a:cubicBezTo>
                      <a:cubicBezTo>
                        <a:pt x="9120" y="-93"/>
                        <a:pt x="7580" y="1829"/>
                        <a:pt x="6952" y="4640"/>
                      </a:cubicBezTo>
                      <a:cubicBezTo>
                        <a:pt x="5843" y="3812"/>
                        <a:pt x="4544" y="4508"/>
                        <a:pt x="3860" y="6471"/>
                      </a:cubicBezTo>
                      <a:close/>
                    </a:path>
                  </a:pathLst>
                </a:custGeom>
                <a:gradFill flip="none" rotWithShape="1">
                  <a:gsLst>
                    <a:gs pos="0">
                      <a:srgbClr val="5985A4"/>
                    </a:gs>
                    <a:gs pos="100000">
                      <a:srgbClr val="270048"/>
                    </a:gs>
                  </a:gsLst>
                  <a:path path="shape">
                    <a:fillToRect l="50000" t="-244" r="50000" b="100244"/>
                  </a:path>
                </a:gradFill>
                <a:ln w="28575" cap="flat">
                  <a:solidFill>
                    <a:srgbClr val="FFFFFF"/>
                  </a:solidFill>
                  <a:prstDash val="solid"/>
                  <a:miter lim="400000"/>
                </a:ln>
                <a:effectLst/>
              </p:spPr>
              <p:txBody>
                <a:bodyPr/>
                <a:lstStyle/>
                <a:p>
                  <a:endParaRPr lang="de-DE"/>
                </a:p>
              </p:txBody>
            </p:sp>
            <p:cxnSp>
              <p:nvCxnSpPr>
                <p:cNvPr id="16" name="Shape 1073741835">
                  <a:extLst>
                    <a:ext uri="{FF2B5EF4-FFF2-40B4-BE49-F238E27FC236}">
                      <a16:creationId xmlns:a16="http://schemas.microsoft.com/office/drawing/2014/main" id="{ACA0B110-7130-3F46-891F-AE39F753EB0D}"/>
                    </a:ext>
                  </a:extLst>
                </p:cNvPr>
                <p:cNvCxnSpPr/>
                <p:nvPr/>
              </p:nvCxnSpPr>
              <p:spPr>
                <a:xfrm flipV="1">
                  <a:off x="406532" y="2463560"/>
                  <a:ext cx="1" cy="345645"/>
                </a:xfrm>
                <a:prstGeom prst="line">
                  <a:avLst/>
                </a:prstGeom>
                <a:noFill/>
                <a:ln w="12700" cap="flat">
                  <a:solidFill>
                    <a:srgbClr val="FFFFFF"/>
                  </a:solidFill>
                  <a:prstDash val="solid"/>
                  <a:miter lim="400000"/>
                </a:ln>
                <a:effectLst/>
              </p:spPr>
            </p:cxnSp>
            <p:cxnSp>
              <p:nvCxnSpPr>
                <p:cNvPr id="17" name="Shape 1073741836">
                  <a:extLst>
                    <a:ext uri="{FF2B5EF4-FFF2-40B4-BE49-F238E27FC236}">
                      <a16:creationId xmlns:a16="http://schemas.microsoft.com/office/drawing/2014/main" id="{919E4C0B-B005-AE44-A805-1AE03E897EB2}"/>
                    </a:ext>
                  </a:extLst>
                </p:cNvPr>
                <p:cNvCxnSpPr/>
                <p:nvPr/>
              </p:nvCxnSpPr>
              <p:spPr>
                <a:xfrm flipV="1">
                  <a:off x="998107" y="2525205"/>
                  <a:ext cx="1" cy="775876"/>
                </a:xfrm>
                <a:prstGeom prst="line">
                  <a:avLst/>
                </a:prstGeom>
                <a:noFill/>
                <a:ln w="12700" cap="flat">
                  <a:solidFill>
                    <a:srgbClr val="FFFFFF"/>
                  </a:solidFill>
                  <a:prstDash val="solid"/>
                  <a:miter lim="400000"/>
                </a:ln>
                <a:effectLst/>
              </p:spPr>
            </p:cxnSp>
            <p:cxnSp>
              <p:nvCxnSpPr>
                <p:cNvPr id="18" name="Shape 1073741837">
                  <a:extLst>
                    <a:ext uri="{FF2B5EF4-FFF2-40B4-BE49-F238E27FC236}">
                      <a16:creationId xmlns:a16="http://schemas.microsoft.com/office/drawing/2014/main" id="{3006AA12-5BE1-C743-914D-24F42308A690}"/>
                    </a:ext>
                  </a:extLst>
                </p:cNvPr>
                <p:cNvCxnSpPr/>
                <p:nvPr/>
              </p:nvCxnSpPr>
              <p:spPr>
                <a:xfrm flipV="1">
                  <a:off x="1634744" y="2512958"/>
                  <a:ext cx="1" cy="567999"/>
                </a:xfrm>
                <a:prstGeom prst="line">
                  <a:avLst/>
                </a:prstGeom>
                <a:noFill/>
                <a:ln w="12700" cap="flat">
                  <a:solidFill>
                    <a:srgbClr val="FFFFFF"/>
                  </a:solidFill>
                  <a:prstDash val="solid"/>
                  <a:miter lim="400000"/>
                </a:ln>
                <a:effectLst/>
              </p:spPr>
            </p:cxnSp>
            <p:cxnSp>
              <p:nvCxnSpPr>
                <p:cNvPr id="19" name="Shape 1073741838">
                  <a:extLst>
                    <a:ext uri="{FF2B5EF4-FFF2-40B4-BE49-F238E27FC236}">
                      <a16:creationId xmlns:a16="http://schemas.microsoft.com/office/drawing/2014/main" id="{A7F1F3F7-B1F9-D84C-B5A2-C41374C5EAD8}"/>
                    </a:ext>
                  </a:extLst>
                </p:cNvPr>
                <p:cNvCxnSpPr/>
                <p:nvPr/>
              </p:nvCxnSpPr>
              <p:spPr>
                <a:xfrm flipV="1">
                  <a:off x="2229820" y="2512959"/>
                  <a:ext cx="1" cy="345645"/>
                </a:xfrm>
                <a:prstGeom prst="line">
                  <a:avLst/>
                </a:prstGeom>
                <a:noFill/>
                <a:ln w="12700" cap="flat">
                  <a:solidFill>
                    <a:srgbClr val="FFFFFF"/>
                  </a:solidFill>
                  <a:prstDash val="solid"/>
                  <a:miter lim="400000"/>
                </a:ln>
                <a:effectLst/>
              </p:spPr>
            </p:cxnSp>
            <p:cxnSp>
              <p:nvCxnSpPr>
                <p:cNvPr id="20" name="Shape 1073741839">
                  <a:extLst>
                    <a:ext uri="{FF2B5EF4-FFF2-40B4-BE49-F238E27FC236}">
                      <a16:creationId xmlns:a16="http://schemas.microsoft.com/office/drawing/2014/main" id="{285CC724-BE3A-0349-A150-8718DEA919DC}"/>
                    </a:ext>
                  </a:extLst>
                </p:cNvPr>
                <p:cNvCxnSpPr/>
                <p:nvPr/>
              </p:nvCxnSpPr>
              <p:spPr>
                <a:xfrm flipV="1">
                  <a:off x="2743373" y="2525205"/>
                  <a:ext cx="1" cy="567999"/>
                </a:xfrm>
                <a:prstGeom prst="line">
                  <a:avLst/>
                </a:prstGeom>
                <a:noFill/>
                <a:ln w="12700" cap="flat">
                  <a:solidFill>
                    <a:srgbClr val="FFFFFF"/>
                  </a:solidFill>
                  <a:prstDash val="solid"/>
                  <a:miter lim="400000"/>
                </a:ln>
                <a:effectLst/>
              </p:spPr>
            </p:cxnSp>
            <p:cxnSp>
              <p:nvCxnSpPr>
                <p:cNvPr id="21" name="Shape 1073741840">
                  <a:extLst>
                    <a:ext uri="{FF2B5EF4-FFF2-40B4-BE49-F238E27FC236}">
                      <a16:creationId xmlns:a16="http://schemas.microsoft.com/office/drawing/2014/main" id="{E06532F6-3550-EA44-A604-499A1EE0CC02}"/>
                    </a:ext>
                  </a:extLst>
                </p:cNvPr>
                <p:cNvCxnSpPr/>
                <p:nvPr/>
              </p:nvCxnSpPr>
              <p:spPr>
                <a:xfrm flipV="1">
                  <a:off x="3292014" y="2512958"/>
                  <a:ext cx="1" cy="788123"/>
                </a:xfrm>
                <a:prstGeom prst="line">
                  <a:avLst/>
                </a:prstGeom>
                <a:noFill/>
                <a:ln w="12700" cap="flat">
                  <a:solidFill>
                    <a:srgbClr val="FFFFFF"/>
                  </a:solidFill>
                  <a:prstDash val="solid"/>
                  <a:miter lim="400000"/>
                </a:ln>
                <a:effectLst/>
              </p:spPr>
            </p:cxnSp>
            <p:cxnSp>
              <p:nvCxnSpPr>
                <p:cNvPr id="22" name="Shape 1073741841">
                  <a:extLst>
                    <a:ext uri="{FF2B5EF4-FFF2-40B4-BE49-F238E27FC236}">
                      <a16:creationId xmlns:a16="http://schemas.microsoft.com/office/drawing/2014/main" id="{31839A23-0883-AE49-B20B-DAB76976A485}"/>
                    </a:ext>
                  </a:extLst>
                </p:cNvPr>
                <p:cNvCxnSpPr/>
                <p:nvPr/>
              </p:nvCxnSpPr>
              <p:spPr>
                <a:xfrm flipV="1">
                  <a:off x="3677851" y="2389535"/>
                  <a:ext cx="1" cy="567999"/>
                </a:xfrm>
                <a:prstGeom prst="line">
                  <a:avLst/>
                </a:prstGeom>
                <a:noFill/>
                <a:ln w="12700" cap="flat">
                  <a:solidFill>
                    <a:srgbClr val="FFFFFF"/>
                  </a:solidFill>
                  <a:prstDash val="solid"/>
                  <a:miter lim="400000"/>
                </a:ln>
                <a:effectLst/>
              </p:spPr>
            </p:cxnSp>
          </p:grpSp>
          <p:sp>
            <p:nvSpPr>
              <p:cNvPr id="10" name="Shape 1073741843">
                <a:extLst>
                  <a:ext uri="{FF2B5EF4-FFF2-40B4-BE49-F238E27FC236}">
                    <a16:creationId xmlns:a16="http://schemas.microsoft.com/office/drawing/2014/main" id="{5D181233-D8B3-6F4C-BAF0-CB1405999E48}"/>
                  </a:ext>
                </a:extLst>
              </p:cNvPr>
              <p:cNvSpPr/>
              <p:nvPr/>
            </p:nvSpPr>
            <p:spPr>
              <a:xfrm>
                <a:off x="697561" y="3241602"/>
                <a:ext cx="351164" cy="196710"/>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FFFFFF"/>
              </a:solidFill>
              <a:ln w="12700" cap="flat">
                <a:noFill/>
                <a:miter lim="400000"/>
              </a:ln>
              <a:effectLst/>
            </p:spPr>
            <p:txBody>
              <a:bodyPr/>
              <a:lstStyle/>
              <a:p>
                <a:endParaRPr lang="de-DE"/>
              </a:p>
            </p:txBody>
          </p:sp>
          <p:sp>
            <p:nvSpPr>
              <p:cNvPr id="11" name="Shape 1073741844">
                <a:extLst>
                  <a:ext uri="{FF2B5EF4-FFF2-40B4-BE49-F238E27FC236}">
                    <a16:creationId xmlns:a16="http://schemas.microsoft.com/office/drawing/2014/main" id="{EB0B7C0C-7B30-8E44-8E31-C9A1A0A031DA}"/>
                  </a:ext>
                </a:extLst>
              </p:cNvPr>
              <p:cNvSpPr/>
              <p:nvPr/>
            </p:nvSpPr>
            <p:spPr>
              <a:xfrm>
                <a:off x="2527689" y="3030809"/>
                <a:ext cx="173917" cy="358162"/>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a:lstStyle/>
              <a:p>
                <a:endParaRPr lang="de-DE"/>
              </a:p>
            </p:txBody>
          </p:sp>
          <p:sp>
            <p:nvSpPr>
              <p:cNvPr id="12" name="Shape 1073741845">
                <a:extLst>
                  <a:ext uri="{FF2B5EF4-FFF2-40B4-BE49-F238E27FC236}">
                    <a16:creationId xmlns:a16="http://schemas.microsoft.com/office/drawing/2014/main" id="{E346956B-56B1-6740-A352-10AFA3F10187}"/>
                  </a:ext>
                </a:extLst>
              </p:cNvPr>
              <p:cNvSpPr/>
              <p:nvPr/>
            </p:nvSpPr>
            <p:spPr>
              <a:xfrm>
                <a:off x="1968731" y="2801664"/>
                <a:ext cx="268403" cy="38665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4" y="0"/>
                      <a:pt x="0" y="3364"/>
                      <a:pt x="0" y="7498"/>
                    </a:cubicBezTo>
                    <a:cubicBezTo>
                      <a:pt x="0" y="10532"/>
                      <a:pt x="2679" y="13248"/>
                      <a:pt x="6711" y="14418"/>
                    </a:cubicBezTo>
                    <a:lnTo>
                      <a:pt x="6905" y="13852"/>
                    </a:lnTo>
                    <a:cubicBezTo>
                      <a:pt x="3202" y="12777"/>
                      <a:pt x="881" y="10284"/>
                      <a:pt x="881" y="7498"/>
                    </a:cubicBezTo>
                    <a:cubicBezTo>
                      <a:pt x="881" y="3702"/>
                      <a:pt x="5330" y="613"/>
                      <a:pt x="10799" y="613"/>
                    </a:cubicBezTo>
                    <a:cubicBezTo>
                      <a:pt x="16267" y="613"/>
                      <a:pt x="20717" y="3702"/>
                      <a:pt x="20717" y="7498"/>
                    </a:cubicBezTo>
                    <a:cubicBezTo>
                      <a:pt x="20717" y="10294"/>
                      <a:pt x="18385" y="12790"/>
                      <a:pt x="14664" y="13860"/>
                    </a:cubicBezTo>
                    <a:lnTo>
                      <a:pt x="14855" y="14426"/>
                    </a:lnTo>
                    <a:cubicBezTo>
                      <a:pt x="18907" y="13261"/>
                      <a:pt x="21600" y="10542"/>
                      <a:pt x="21600" y="7498"/>
                    </a:cubicBezTo>
                    <a:cubicBezTo>
                      <a:pt x="21600" y="3364"/>
                      <a:pt x="16754" y="0"/>
                      <a:pt x="10799" y="0"/>
                    </a:cubicBezTo>
                    <a:close/>
                    <a:moveTo>
                      <a:pt x="10782" y="2273"/>
                    </a:moveTo>
                    <a:cubicBezTo>
                      <a:pt x="6615" y="2273"/>
                      <a:pt x="3224" y="4625"/>
                      <a:pt x="3224" y="7518"/>
                    </a:cubicBezTo>
                    <a:cubicBezTo>
                      <a:pt x="3224" y="9596"/>
                      <a:pt x="4974" y="11397"/>
                      <a:pt x="7505" y="12246"/>
                    </a:cubicBezTo>
                    <a:lnTo>
                      <a:pt x="7730" y="11636"/>
                    </a:lnTo>
                    <a:cubicBezTo>
                      <a:pt x="5583" y="10866"/>
                      <a:pt x="4112" y="9308"/>
                      <a:pt x="4112" y="7518"/>
                    </a:cubicBezTo>
                    <a:cubicBezTo>
                      <a:pt x="4112" y="4965"/>
                      <a:pt x="7104" y="2890"/>
                      <a:pt x="10782" y="2890"/>
                    </a:cubicBezTo>
                    <a:cubicBezTo>
                      <a:pt x="14459" y="2890"/>
                      <a:pt x="17452" y="4965"/>
                      <a:pt x="17452" y="7518"/>
                    </a:cubicBezTo>
                    <a:cubicBezTo>
                      <a:pt x="17452" y="9308"/>
                      <a:pt x="15979" y="10866"/>
                      <a:pt x="13831" y="11636"/>
                    </a:cubicBezTo>
                    <a:lnTo>
                      <a:pt x="14059" y="12246"/>
                    </a:lnTo>
                    <a:cubicBezTo>
                      <a:pt x="16590" y="11397"/>
                      <a:pt x="18340" y="9596"/>
                      <a:pt x="18340" y="7518"/>
                    </a:cubicBezTo>
                    <a:cubicBezTo>
                      <a:pt x="18340" y="4625"/>
                      <a:pt x="14949" y="2273"/>
                      <a:pt x="10782" y="2273"/>
                    </a:cubicBezTo>
                    <a:close/>
                    <a:moveTo>
                      <a:pt x="10782" y="4513"/>
                    </a:moveTo>
                    <a:cubicBezTo>
                      <a:pt x="8395" y="4513"/>
                      <a:pt x="6452" y="5861"/>
                      <a:pt x="6452" y="7518"/>
                    </a:cubicBezTo>
                    <a:cubicBezTo>
                      <a:pt x="6452" y="8546"/>
                      <a:pt x="7201" y="9456"/>
                      <a:pt x="8337" y="9998"/>
                    </a:cubicBezTo>
                    <a:lnTo>
                      <a:pt x="8575" y="9351"/>
                    </a:lnTo>
                    <a:cubicBezTo>
                      <a:pt x="7820" y="8912"/>
                      <a:pt x="7340" y="8253"/>
                      <a:pt x="7340" y="7518"/>
                    </a:cubicBezTo>
                    <a:cubicBezTo>
                      <a:pt x="7340" y="6201"/>
                      <a:pt x="8884" y="5129"/>
                      <a:pt x="10782" y="5129"/>
                    </a:cubicBezTo>
                    <a:cubicBezTo>
                      <a:pt x="12680" y="5129"/>
                      <a:pt x="14223" y="6201"/>
                      <a:pt x="14223" y="7518"/>
                    </a:cubicBezTo>
                    <a:cubicBezTo>
                      <a:pt x="14223" y="8253"/>
                      <a:pt x="13743" y="8912"/>
                      <a:pt x="12989" y="9351"/>
                    </a:cubicBezTo>
                    <a:lnTo>
                      <a:pt x="13226" y="9996"/>
                    </a:lnTo>
                    <a:cubicBezTo>
                      <a:pt x="14363" y="9454"/>
                      <a:pt x="15112" y="8546"/>
                      <a:pt x="15112" y="7518"/>
                    </a:cubicBezTo>
                    <a:cubicBezTo>
                      <a:pt x="15112" y="5861"/>
                      <a:pt x="13169" y="4513"/>
                      <a:pt x="10782" y="4513"/>
                    </a:cubicBezTo>
                    <a:close/>
                    <a:moveTo>
                      <a:pt x="10782" y="6734"/>
                    </a:moveTo>
                    <a:cubicBezTo>
                      <a:pt x="10157" y="6734"/>
                      <a:pt x="9652" y="7085"/>
                      <a:pt x="9652" y="7518"/>
                    </a:cubicBezTo>
                    <a:cubicBezTo>
                      <a:pt x="9652" y="7780"/>
                      <a:pt x="9837" y="8012"/>
                      <a:pt x="10121" y="8155"/>
                    </a:cubicBezTo>
                    <a:lnTo>
                      <a:pt x="5153" y="21600"/>
                    </a:lnTo>
                    <a:lnTo>
                      <a:pt x="6317" y="21600"/>
                    </a:lnTo>
                    <a:lnTo>
                      <a:pt x="10782" y="19994"/>
                    </a:lnTo>
                    <a:lnTo>
                      <a:pt x="15247" y="21600"/>
                    </a:lnTo>
                    <a:lnTo>
                      <a:pt x="16411" y="21600"/>
                    </a:lnTo>
                    <a:lnTo>
                      <a:pt x="11443" y="8155"/>
                    </a:lnTo>
                    <a:cubicBezTo>
                      <a:pt x="11727" y="8012"/>
                      <a:pt x="11912" y="7780"/>
                      <a:pt x="11912" y="7518"/>
                    </a:cubicBezTo>
                    <a:cubicBezTo>
                      <a:pt x="11912" y="7085"/>
                      <a:pt x="11406" y="6734"/>
                      <a:pt x="10782" y="6734"/>
                    </a:cubicBezTo>
                    <a:close/>
                    <a:moveTo>
                      <a:pt x="10782" y="9574"/>
                    </a:moveTo>
                    <a:lnTo>
                      <a:pt x="11648" y="11920"/>
                    </a:lnTo>
                    <a:lnTo>
                      <a:pt x="9915" y="11920"/>
                    </a:lnTo>
                    <a:lnTo>
                      <a:pt x="10782" y="9574"/>
                    </a:lnTo>
                    <a:close/>
                    <a:moveTo>
                      <a:pt x="10029" y="12215"/>
                    </a:moveTo>
                    <a:lnTo>
                      <a:pt x="11532" y="12215"/>
                    </a:lnTo>
                    <a:lnTo>
                      <a:pt x="10782" y="12891"/>
                    </a:lnTo>
                    <a:lnTo>
                      <a:pt x="10029" y="12215"/>
                    </a:lnTo>
                    <a:close/>
                    <a:moveTo>
                      <a:pt x="9729" y="12427"/>
                    </a:moveTo>
                    <a:lnTo>
                      <a:pt x="10513" y="13133"/>
                    </a:lnTo>
                    <a:lnTo>
                      <a:pt x="8947" y="14541"/>
                    </a:lnTo>
                    <a:lnTo>
                      <a:pt x="9729" y="12427"/>
                    </a:lnTo>
                    <a:close/>
                    <a:moveTo>
                      <a:pt x="11835" y="12427"/>
                    </a:moveTo>
                    <a:lnTo>
                      <a:pt x="12616" y="14541"/>
                    </a:lnTo>
                    <a:lnTo>
                      <a:pt x="11050" y="13133"/>
                    </a:lnTo>
                    <a:lnTo>
                      <a:pt x="11835" y="12427"/>
                    </a:lnTo>
                    <a:close/>
                    <a:moveTo>
                      <a:pt x="10782" y="13375"/>
                    </a:moveTo>
                    <a:lnTo>
                      <a:pt x="12568" y="14979"/>
                    </a:lnTo>
                    <a:lnTo>
                      <a:pt x="8996" y="14979"/>
                    </a:lnTo>
                    <a:lnTo>
                      <a:pt x="10782" y="13375"/>
                    </a:lnTo>
                    <a:close/>
                    <a:moveTo>
                      <a:pt x="9003" y="15275"/>
                    </a:moveTo>
                    <a:lnTo>
                      <a:pt x="12561" y="15275"/>
                    </a:lnTo>
                    <a:lnTo>
                      <a:pt x="10782" y="16237"/>
                    </a:lnTo>
                    <a:lnTo>
                      <a:pt x="9003" y="15275"/>
                    </a:lnTo>
                    <a:close/>
                    <a:moveTo>
                      <a:pt x="8613" y="15439"/>
                    </a:moveTo>
                    <a:lnTo>
                      <a:pt x="10436" y="16426"/>
                    </a:lnTo>
                    <a:lnTo>
                      <a:pt x="7703" y="17904"/>
                    </a:lnTo>
                    <a:lnTo>
                      <a:pt x="8613" y="15439"/>
                    </a:lnTo>
                    <a:close/>
                    <a:moveTo>
                      <a:pt x="12948" y="15439"/>
                    </a:moveTo>
                    <a:lnTo>
                      <a:pt x="13860" y="17904"/>
                    </a:lnTo>
                    <a:lnTo>
                      <a:pt x="11128" y="16426"/>
                    </a:lnTo>
                    <a:lnTo>
                      <a:pt x="12948" y="15439"/>
                    </a:lnTo>
                    <a:close/>
                    <a:moveTo>
                      <a:pt x="10782" y="16612"/>
                    </a:moveTo>
                    <a:lnTo>
                      <a:pt x="13785" y="18238"/>
                    </a:lnTo>
                    <a:lnTo>
                      <a:pt x="7778" y="18238"/>
                    </a:lnTo>
                    <a:lnTo>
                      <a:pt x="10782" y="16612"/>
                    </a:lnTo>
                    <a:close/>
                    <a:moveTo>
                      <a:pt x="7643" y="18534"/>
                    </a:moveTo>
                    <a:lnTo>
                      <a:pt x="13921" y="18534"/>
                    </a:lnTo>
                    <a:lnTo>
                      <a:pt x="10782" y="19661"/>
                    </a:lnTo>
                    <a:lnTo>
                      <a:pt x="7643" y="18534"/>
                    </a:lnTo>
                    <a:close/>
                    <a:moveTo>
                      <a:pt x="7382" y="18773"/>
                    </a:moveTo>
                    <a:lnTo>
                      <a:pt x="10320" y="19828"/>
                    </a:lnTo>
                    <a:lnTo>
                      <a:pt x="6484" y="21207"/>
                    </a:lnTo>
                    <a:lnTo>
                      <a:pt x="7382" y="18773"/>
                    </a:lnTo>
                    <a:close/>
                    <a:moveTo>
                      <a:pt x="14180" y="18773"/>
                    </a:moveTo>
                    <a:lnTo>
                      <a:pt x="15080" y="21207"/>
                    </a:lnTo>
                    <a:lnTo>
                      <a:pt x="11244" y="19828"/>
                    </a:lnTo>
                    <a:lnTo>
                      <a:pt x="14180" y="18773"/>
                    </a:lnTo>
                    <a:close/>
                  </a:path>
                </a:pathLst>
              </a:custGeom>
              <a:solidFill>
                <a:srgbClr val="FFFFFF"/>
              </a:solidFill>
              <a:ln w="12700" cap="flat">
                <a:noFill/>
                <a:miter lim="400000"/>
              </a:ln>
              <a:effectLst/>
            </p:spPr>
            <p:txBody>
              <a:bodyPr/>
              <a:lstStyle/>
              <a:p>
                <a:endParaRPr lang="de-DE"/>
              </a:p>
            </p:txBody>
          </p:sp>
          <p:sp>
            <p:nvSpPr>
              <p:cNvPr id="13" name="Shape 1073741846">
                <a:extLst>
                  <a:ext uri="{FF2B5EF4-FFF2-40B4-BE49-F238E27FC236}">
                    <a16:creationId xmlns:a16="http://schemas.microsoft.com/office/drawing/2014/main" id="{B30B23A9-0348-484C-9DCA-F984B43741E2}"/>
                  </a:ext>
                </a:extLst>
              </p:cNvPr>
              <p:cNvSpPr/>
              <p:nvPr/>
            </p:nvSpPr>
            <p:spPr>
              <a:xfrm>
                <a:off x="133359" y="2760265"/>
                <a:ext cx="288127" cy="28899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noFill/>
              <a:ln w="25400" cap="flat">
                <a:solidFill>
                  <a:srgbClr val="FFFFFF"/>
                </a:solidFill>
                <a:prstDash val="solid"/>
                <a:miter lim="400000"/>
              </a:ln>
              <a:effectLst/>
            </p:spPr>
            <p:txBody>
              <a:bodyPr/>
              <a:lstStyle/>
              <a:p>
                <a:endParaRPr lang="de-DE"/>
              </a:p>
            </p:txBody>
          </p:sp>
          <p:sp>
            <p:nvSpPr>
              <p:cNvPr id="14" name="Shape 1073741847">
                <a:extLst>
                  <a:ext uri="{FF2B5EF4-FFF2-40B4-BE49-F238E27FC236}">
                    <a16:creationId xmlns:a16="http://schemas.microsoft.com/office/drawing/2014/main" id="{A1AC09F4-696C-8440-B741-7FAA1134AF70}"/>
                  </a:ext>
                </a:extLst>
              </p:cNvPr>
              <p:cNvSpPr/>
              <p:nvPr/>
            </p:nvSpPr>
            <p:spPr>
              <a:xfrm>
                <a:off x="3363531" y="2905995"/>
                <a:ext cx="341712" cy="275756"/>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2700" cap="flat">
                <a:noFill/>
                <a:miter lim="400000"/>
              </a:ln>
              <a:effectLst/>
            </p:spPr>
            <p:txBody>
              <a:bodyPr/>
              <a:lstStyle/>
              <a:p>
                <a:endParaRPr lang="de-DE"/>
              </a:p>
            </p:txBody>
          </p:sp>
        </p:grpSp>
        <p:sp>
          <p:nvSpPr>
            <p:cNvPr id="8" name="Shape 1073741849">
              <a:extLst>
                <a:ext uri="{FF2B5EF4-FFF2-40B4-BE49-F238E27FC236}">
                  <a16:creationId xmlns:a16="http://schemas.microsoft.com/office/drawing/2014/main" id="{4C3216E9-65DF-6F4A-97B6-EC77AF1761F7}"/>
                </a:ext>
              </a:extLst>
            </p:cNvPr>
            <p:cNvSpPr txBox="1"/>
            <p:nvPr/>
          </p:nvSpPr>
          <p:spPr>
            <a:xfrm>
              <a:off x="709095" y="330834"/>
              <a:ext cx="2612729" cy="1771300"/>
            </a:xfrm>
            <a:prstGeom prst="rect">
              <a:avLst/>
            </a:prstGeom>
            <a:noFill/>
            <a:ln w="12700" cap="flat">
              <a:noFill/>
              <a:miter lim="400000"/>
            </a:ln>
            <a:effectLst/>
          </p:spPr>
          <p:txBody>
            <a:bodyPr wrap="square" lIns="50800" tIns="50800" rIns="50800" bIns="50800" numCol="1" anchor="t">
              <a:noAutofit/>
            </a:bodyPr>
            <a:lstStyle/>
            <a:p>
              <a:pPr algn="ctr">
                <a:lnSpc>
                  <a:spcPct val="80000"/>
                </a:lnSpc>
                <a:spcAft>
                  <a:spcPts val="0"/>
                </a:spcAft>
              </a:pPr>
              <a:r>
                <a:rPr lang="de-DE" sz="2400" cap="all" spc="300">
                  <a:solidFill>
                    <a:srgbClr val="FEFEFE"/>
                  </a:solidFill>
                  <a:latin typeface="Impact" panose="020B0806030902050204" pitchFamily="34" charset="0"/>
                  <a:ea typeface="Arial Unicode MS" panose="020B0604020202020204" pitchFamily="34" charset="-128"/>
                  <a:cs typeface="Arial Unicode MS" panose="020B0604020202020204" pitchFamily="34" charset="-128"/>
                </a:rPr>
                <a:t>Die</a:t>
              </a:r>
              <a:r>
                <a:rPr lang="de-DE" sz="8800" cap="all" spc="300">
                  <a:solidFill>
                    <a:srgbClr val="FEFEFE"/>
                  </a:solidFill>
                  <a:latin typeface="Impact" panose="020B0806030902050204" pitchFamily="34" charset="0"/>
                  <a:ea typeface="Arial Unicode MS" panose="020B0604020202020204" pitchFamily="34" charset="-128"/>
                  <a:cs typeface="Arial Unicode MS" panose="020B0604020202020204" pitchFamily="34" charset="-128"/>
                </a:rPr>
                <a:t> Cloud </a:t>
              </a:r>
              <a:r>
                <a:rPr lang="de-DE" sz="2400" cap="all" spc="300" err="1">
                  <a:solidFill>
                    <a:srgbClr val="FEFEFE"/>
                  </a:solidFill>
                  <a:effectLst/>
                  <a:latin typeface="Impact" panose="020B0806030902050204" pitchFamily="34" charset="0"/>
                  <a:ea typeface="Arial Unicode MS" panose="020B0604020202020204" pitchFamily="34" charset="-128"/>
                  <a:cs typeface="Arial Unicode MS" panose="020B0604020202020204" pitchFamily="34" charset="-128"/>
                </a:rPr>
                <a:t>erfolgsgeschichte</a:t>
              </a:r>
              <a:endParaRPr lang="de-DE" sz="2400">
                <a:solidFill>
                  <a:srgbClr val="000000"/>
                </a:solidFill>
                <a:effectLst/>
                <a:latin typeface="Helvetica" pitchFamily="2" charset="0"/>
                <a:ea typeface="Arial Unicode MS" panose="020B0604020202020204" pitchFamily="34" charset="-128"/>
                <a:cs typeface="Arial Unicode MS" panose="020B0604020202020204" pitchFamily="34" charset="-128"/>
              </a:endParaRPr>
            </a:p>
          </p:txBody>
        </p:sp>
      </p:grpSp>
      <p:sp>
        <p:nvSpPr>
          <p:cNvPr id="23" name="officeArt object">
            <a:extLst>
              <a:ext uri="{FF2B5EF4-FFF2-40B4-BE49-F238E27FC236}">
                <a16:creationId xmlns:a16="http://schemas.microsoft.com/office/drawing/2014/main" id="{A22DE0B6-E74F-1141-84EF-371B95BE9E49}"/>
              </a:ext>
            </a:extLst>
          </p:cNvPr>
          <p:cNvSpPr/>
          <p:nvPr/>
        </p:nvSpPr>
        <p:spPr>
          <a:xfrm rot="6803254">
            <a:off x="-872674" y="-2048669"/>
            <a:ext cx="5813425" cy="402272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4" name="officeArt object">
            <a:extLst>
              <a:ext uri="{FF2B5EF4-FFF2-40B4-BE49-F238E27FC236}">
                <a16:creationId xmlns:a16="http://schemas.microsoft.com/office/drawing/2014/main" id="{8175EBA7-951C-1848-9746-8901FFF422D9}"/>
              </a:ext>
            </a:extLst>
          </p:cNvPr>
          <p:cNvSpPr/>
          <p:nvPr/>
        </p:nvSpPr>
        <p:spPr>
          <a:xfrm rot="10783" flipH="1">
            <a:off x="8948072" y="4340053"/>
            <a:ext cx="5345430" cy="368109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5" name="officeArt object">
            <a:extLst>
              <a:ext uri="{FF2B5EF4-FFF2-40B4-BE49-F238E27FC236}">
                <a16:creationId xmlns:a16="http://schemas.microsoft.com/office/drawing/2014/main" id="{9F6ED9C2-CA1D-6845-9EAD-D2A70C2753D2}"/>
              </a:ext>
            </a:extLst>
          </p:cNvPr>
          <p:cNvSpPr/>
          <p:nvPr/>
        </p:nvSpPr>
        <p:spPr>
          <a:xfrm rot="21186998" flipH="1">
            <a:off x="-1888856" y="4097194"/>
            <a:ext cx="5345430" cy="368109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27" name="Grafik 26" descr="Ein Bild, das Text, Buch enthält.&#10;&#10;Automatisch generierte Beschreibung">
            <a:extLst>
              <a:ext uri="{FF2B5EF4-FFF2-40B4-BE49-F238E27FC236}">
                <a16:creationId xmlns:a16="http://schemas.microsoft.com/office/drawing/2014/main" id="{185C4AC7-82EE-8B4B-A088-9825E62BEB5D}"/>
              </a:ext>
            </a:extLst>
          </p:cNvPr>
          <p:cNvPicPr>
            <a:picLocks noChangeAspect="1"/>
          </p:cNvPicPr>
          <p:nvPr/>
        </p:nvPicPr>
        <p:blipFill>
          <a:blip r:embed="rId3"/>
          <a:stretch>
            <a:fillRect/>
          </a:stretch>
        </p:blipFill>
        <p:spPr>
          <a:xfrm>
            <a:off x="10638692" y="398806"/>
            <a:ext cx="1091222" cy="776966"/>
          </a:xfrm>
          <a:prstGeom prst="rect">
            <a:avLst/>
          </a:prstGeom>
        </p:spPr>
      </p:pic>
    </p:spTree>
    <p:extLst>
      <p:ext uri="{BB962C8B-B14F-4D97-AF65-F5344CB8AC3E}">
        <p14:creationId xmlns:p14="http://schemas.microsoft.com/office/powerpoint/2010/main" val="4147798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rot="20478153">
            <a:off x="3466836" y="194363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Herausforderung:</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In 5 Minuten produktiv!</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2</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9" name="Würfel 8">
            <a:extLst>
              <a:ext uri="{FF2B5EF4-FFF2-40B4-BE49-F238E27FC236}">
                <a16:creationId xmlns:a16="http://schemas.microsoft.com/office/drawing/2014/main" id="{C9E38A9F-F76E-A945-9111-5B87842C8973}"/>
              </a:ext>
            </a:extLst>
          </p:cNvPr>
          <p:cNvSpPr/>
          <p:nvPr/>
        </p:nvSpPr>
        <p:spPr>
          <a:xfrm>
            <a:off x="7513771" y="357537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DDBF3D45-0DBD-6A41-A5AA-AD65E4EECBA9}"/>
              </a:ext>
            </a:extLst>
          </p:cNvPr>
          <p:cNvSpPr/>
          <p:nvPr/>
        </p:nvSpPr>
        <p:spPr>
          <a:xfrm>
            <a:off x="7513770" y="4180415"/>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26F6C2E8-A01F-CA4A-9385-7189E2088D13}"/>
              </a:ext>
            </a:extLst>
          </p:cNvPr>
          <p:cNvSpPr/>
          <p:nvPr/>
        </p:nvSpPr>
        <p:spPr>
          <a:xfrm>
            <a:off x="7310452" y="3763780"/>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E021669A-7F92-8F45-986F-43DF1082CF9E}"/>
              </a:ext>
            </a:extLst>
          </p:cNvPr>
          <p:cNvSpPr/>
          <p:nvPr/>
        </p:nvSpPr>
        <p:spPr>
          <a:xfrm>
            <a:off x="7310451" y="436881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40D23F05-17F3-3343-8B9E-EA73C9C00B64}"/>
              </a:ext>
            </a:extLst>
          </p:cNvPr>
          <p:cNvSpPr/>
          <p:nvPr/>
        </p:nvSpPr>
        <p:spPr>
          <a:xfrm>
            <a:off x="7513771" y="242735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A94AFB3E-224B-5244-AC0F-FCCB262300AC}"/>
              </a:ext>
            </a:extLst>
          </p:cNvPr>
          <p:cNvSpPr/>
          <p:nvPr/>
        </p:nvSpPr>
        <p:spPr>
          <a:xfrm>
            <a:off x="7513770" y="303239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4B7231B7-7A6B-774C-8D06-4C8156CCAAFE}"/>
              </a:ext>
            </a:extLst>
          </p:cNvPr>
          <p:cNvSpPr/>
          <p:nvPr/>
        </p:nvSpPr>
        <p:spPr>
          <a:xfrm>
            <a:off x="7310452" y="2615763"/>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2191DDA-EFB3-9D46-A15E-7BA2DAB068D8}"/>
              </a:ext>
            </a:extLst>
          </p:cNvPr>
          <p:cNvSpPr/>
          <p:nvPr/>
        </p:nvSpPr>
        <p:spPr>
          <a:xfrm>
            <a:off x="7310451" y="3220801"/>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B21FB96C-9D66-2648-B993-54C5DD5CEA12}"/>
              </a:ext>
            </a:extLst>
          </p:cNvPr>
          <p:cNvSpPr/>
          <p:nvPr/>
        </p:nvSpPr>
        <p:spPr>
          <a:xfrm>
            <a:off x="7111043" y="396725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DFD8BCD-D1FB-CF4B-82D4-F426B4B755EF}"/>
              </a:ext>
            </a:extLst>
          </p:cNvPr>
          <p:cNvSpPr/>
          <p:nvPr/>
        </p:nvSpPr>
        <p:spPr>
          <a:xfrm>
            <a:off x="7111042" y="4572296"/>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DA72D53F-27DB-B94E-94A4-6EE29C2448EF}"/>
              </a:ext>
            </a:extLst>
          </p:cNvPr>
          <p:cNvSpPr/>
          <p:nvPr/>
        </p:nvSpPr>
        <p:spPr>
          <a:xfrm>
            <a:off x="6907724" y="4155661"/>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57A04448-5CE9-0445-ADB5-464D40BF1860}"/>
              </a:ext>
            </a:extLst>
          </p:cNvPr>
          <p:cNvSpPr/>
          <p:nvPr/>
        </p:nvSpPr>
        <p:spPr>
          <a:xfrm>
            <a:off x="6907723" y="476069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31CFFE7F-86B5-2C46-A3B9-1699EF5363C0}"/>
              </a:ext>
            </a:extLst>
          </p:cNvPr>
          <p:cNvSpPr/>
          <p:nvPr/>
        </p:nvSpPr>
        <p:spPr>
          <a:xfrm>
            <a:off x="7111043" y="2819240"/>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Würfel 22">
            <a:extLst>
              <a:ext uri="{FF2B5EF4-FFF2-40B4-BE49-F238E27FC236}">
                <a16:creationId xmlns:a16="http://schemas.microsoft.com/office/drawing/2014/main" id="{B6DD8612-C688-E146-B4B9-09F1842A483C}"/>
              </a:ext>
            </a:extLst>
          </p:cNvPr>
          <p:cNvSpPr/>
          <p:nvPr/>
        </p:nvSpPr>
        <p:spPr>
          <a:xfrm>
            <a:off x="7111042" y="3424278"/>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E8CFF05C-FE07-1D42-8CC7-30B9E33E9722}"/>
              </a:ext>
            </a:extLst>
          </p:cNvPr>
          <p:cNvSpPr/>
          <p:nvPr/>
        </p:nvSpPr>
        <p:spPr>
          <a:xfrm>
            <a:off x="6907724" y="3007643"/>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ABC5A116-768B-214E-8ECA-FA88A93DAF7E}"/>
              </a:ext>
            </a:extLst>
          </p:cNvPr>
          <p:cNvSpPr/>
          <p:nvPr/>
        </p:nvSpPr>
        <p:spPr>
          <a:xfrm>
            <a:off x="6907723" y="3612682"/>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EDC43B25-A02F-624E-B69B-E3011C957779}"/>
              </a:ext>
            </a:extLst>
          </p:cNvPr>
          <p:cNvSpPr/>
          <p:nvPr/>
        </p:nvSpPr>
        <p:spPr>
          <a:xfrm>
            <a:off x="8119815" y="4180415"/>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E47185A3-595D-F74E-92C9-B0F07084FF5D}"/>
              </a:ext>
            </a:extLst>
          </p:cNvPr>
          <p:cNvSpPr/>
          <p:nvPr/>
        </p:nvSpPr>
        <p:spPr>
          <a:xfrm>
            <a:off x="7916497" y="3763780"/>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4025689C-A680-9345-964D-2C3A0C706EA9}"/>
              </a:ext>
            </a:extLst>
          </p:cNvPr>
          <p:cNvSpPr/>
          <p:nvPr/>
        </p:nvSpPr>
        <p:spPr>
          <a:xfrm>
            <a:off x="7916496" y="4368819"/>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FE1F8C6A-E4CC-9743-8AE0-807ADCF9CB61}"/>
              </a:ext>
            </a:extLst>
          </p:cNvPr>
          <p:cNvSpPr/>
          <p:nvPr/>
        </p:nvSpPr>
        <p:spPr>
          <a:xfrm>
            <a:off x="7916497" y="2615763"/>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99C3352F-5442-2942-9EDD-C8796E9802EF}"/>
              </a:ext>
            </a:extLst>
          </p:cNvPr>
          <p:cNvSpPr/>
          <p:nvPr/>
        </p:nvSpPr>
        <p:spPr>
          <a:xfrm>
            <a:off x="7717088" y="3967257"/>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BC09392E-D0E1-1E4A-957C-AFAD5BC97E0E}"/>
              </a:ext>
            </a:extLst>
          </p:cNvPr>
          <p:cNvSpPr/>
          <p:nvPr/>
        </p:nvSpPr>
        <p:spPr>
          <a:xfrm>
            <a:off x="7717087" y="4572296"/>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408E79E9-CBCE-1549-B11B-83C673882594}"/>
              </a:ext>
            </a:extLst>
          </p:cNvPr>
          <p:cNvSpPr/>
          <p:nvPr/>
        </p:nvSpPr>
        <p:spPr>
          <a:xfrm>
            <a:off x="7513770" y="4155661"/>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D2BBDA69-D9D6-EE4E-8729-E9AF93CA2CB9}"/>
              </a:ext>
            </a:extLst>
          </p:cNvPr>
          <p:cNvSpPr/>
          <p:nvPr/>
        </p:nvSpPr>
        <p:spPr>
          <a:xfrm>
            <a:off x="7513769" y="4760699"/>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5DB57A55-E299-4D47-BA2B-3C17B0D7F4FE}"/>
              </a:ext>
            </a:extLst>
          </p:cNvPr>
          <p:cNvSpPr/>
          <p:nvPr/>
        </p:nvSpPr>
        <p:spPr>
          <a:xfrm>
            <a:off x="7717088" y="2819240"/>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ürfel 38">
            <a:extLst>
              <a:ext uri="{FF2B5EF4-FFF2-40B4-BE49-F238E27FC236}">
                <a16:creationId xmlns:a16="http://schemas.microsoft.com/office/drawing/2014/main" id="{82968720-86E8-8747-9C88-FAD1BFA3AF94}"/>
              </a:ext>
            </a:extLst>
          </p:cNvPr>
          <p:cNvSpPr/>
          <p:nvPr/>
        </p:nvSpPr>
        <p:spPr>
          <a:xfrm>
            <a:off x="7717087" y="3424278"/>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ürfel 39">
            <a:extLst>
              <a:ext uri="{FF2B5EF4-FFF2-40B4-BE49-F238E27FC236}">
                <a16:creationId xmlns:a16="http://schemas.microsoft.com/office/drawing/2014/main" id="{752E9CD8-9929-644F-AD01-27AACF87AE84}"/>
              </a:ext>
            </a:extLst>
          </p:cNvPr>
          <p:cNvSpPr/>
          <p:nvPr/>
        </p:nvSpPr>
        <p:spPr>
          <a:xfrm>
            <a:off x="7513770" y="3007643"/>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ürfel 40">
            <a:extLst>
              <a:ext uri="{FF2B5EF4-FFF2-40B4-BE49-F238E27FC236}">
                <a16:creationId xmlns:a16="http://schemas.microsoft.com/office/drawing/2014/main" id="{1ABD5AED-6084-564A-A579-CEE281579E82}"/>
              </a:ext>
            </a:extLst>
          </p:cNvPr>
          <p:cNvSpPr/>
          <p:nvPr/>
        </p:nvSpPr>
        <p:spPr>
          <a:xfrm>
            <a:off x="7513769" y="3612682"/>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Würfel 50">
            <a:extLst>
              <a:ext uri="{FF2B5EF4-FFF2-40B4-BE49-F238E27FC236}">
                <a16:creationId xmlns:a16="http://schemas.microsoft.com/office/drawing/2014/main" id="{DAD93DA2-7DEB-5945-A960-2200BA040E3C}"/>
              </a:ext>
            </a:extLst>
          </p:cNvPr>
          <p:cNvSpPr/>
          <p:nvPr/>
        </p:nvSpPr>
        <p:spPr>
          <a:xfrm>
            <a:off x="9829263" y="4732977"/>
            <a:ext cx="352132" cy="552919"/>
          </a:xfrm>
          <a:prstGeom prst="cube">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Textfeld 51">
            <a:extLst>
              <a:ext uri="{FF2B5EF4-FFF2-40B4-BE49-F238E27FC236}">
                <a16:creationId xmlns:a16="http://schemas.microsoft.com/office/drawing/2014/main" id="{CE1811B3-2329-9F4E-87B9-08D324A82083}"/>
              </a:ext>
            </a:extLst>
          </p:cNvPr>
          <p:cNvSpPr txBox="1"/>
          <p:nvPr/>
        </p:nvSpPr>
        <p:spPr>
          <a:xfrm rot="2933741">
            <a:off x="6828124" y="5824432"/>
            <a:ext cx="1550110" cy="369332"/>
          </a:xfrm>
          <a:prstGeom prst="rect">
            <a:avLst/>
          </a:prstGeom>
          <a:noFill/>
        </p:spPr>
        <p:txBody>
          <a:bodyPr wrap="square" rtlCol="0">
            <a:spAutoFit/>
          </a:bodyPr>
          <a:lstStyle/>
          <a:p>
            <a:r>
              <a:rPr lang="de-DE">
                <a:solidFill>
                  <a:schemeClr val="bg1"/>
                </a:solidFill>
                <a:latin typeface="+mj-lt"/>
              </a:rPr>
              <a:t>Helligkeit</a:t>
            </a:r>
          </a:p>
        </p:txBody>
      </p:sp>
      <p:sp>
        <p:nvSpPr>
          <p:cNvPr id="53" name="Textfeld 52">
            <a:extLst>
              <a:ext uri="{FF2B5EF4-FFF2-40B4-BE49-F238E27FC236}">
                <a16:creationId xmlns:a16="http://schemas.microsoft.com/office/drawing/2014/main" id="{A812A1D1-3B9F-5C41-94D8-CDF3B909F463}"/>
              </a:ext>
            </a:extLst>
          </p:cNvPr>
          <p:cNvSpPr txBox="1"/>
          <p:nvPr/>
        </p:nvSpPr>
        <p:spPr>
          <a:xfrm rot="2933741">
            <a:off x="7640967" y="5859992"/>
            <a:ext cx="1550110" cy="369332"/>
          </a:xfrm>
          <a:prstGeom prst="rect">
            <a:avLst/>
          </a:prstGeom>
          <a:noFill/>
        </p:spPr>
        <p:txBody>
          <a:bodyPr wrap="square" rtlCol="0">
            <a:spAutoFit/>
          </a:bodyPr>
          <a:lstStyle/>
          <a:p>
            <a:r>
              <a:rPr lang="de-DE">
                <a:solidFill>
                  <a:schemeClr val="bg1"/>
                </a:solidFill>
                <a:latin typeface="+mj-lt"/>
              </a:rPr>
              <a:t>Wind</a:t>
            </a:r>
          </a:p>
        </p:txBody>
      </p:sp>
      <p:sp>
        <p:nvSpPr>
          <p:cNvPr id="56" name="Textfeld 55">
            <a:extLst>
              <a:ext uri="{FF2B5EF4-FFF2-40B4-BE49-F238E27FC236}">
                <a16:creationId xmlns:a16="http://schemas.microsoft.com/office/drawing/2014/main" id="{9D881EE2-3BD3-E64C-9118-E2C64003A7A6}"/>
              </a:ext>
            </a:extLst>
          </p:cNvPr>
          <p:cNvSpPr txBox="1"/>
          <p:nvPr/>
        </p:nvSpPr>
        <p:spPr>
          <a:xfrm rot="2933741">
            <a:off x="9783181" y="5818121"/>
            <a:ext cx="1550110" cy="369332"/>
          </a:xfrm>
          <a:prstGeom prst="rect">
            <a:avLst/>
          </a:prstGeom>
          <a:noFill/>
        </p:spPr>
        <p:txBody>
          <a:bodyPr wrap="square" rtlCol="0">
            <a:spAutoFit/>
          </a:bodyPr>
          <a:lstStyle/>
          <a:p>
            <a:r>
              <a:rPr lang="de-DE">
                <a:solidFill>
                  <a:srgbClr val="FFC703"/>
                </a:solidFill>
                <a:latin typeface="+mj-lt"/>
              </a:rPr>
              <a:t>Feuchtigkeit</a:t>
            </a:r>
          </a:p>
        </p:txBody>
      </p:sp>
    </p:spTree>
    <p:extLst>
      <p:ext uri="{BB962C8B-B14F-4D97-AF65-F5344CB8AC3E}">
        <p14:creationId xmlns:p14="http://schemas.microsoft.com/office/powerpoint/2010/main" val="1591478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5085375" y="153317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2</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8" name="Titel 1">
            <a:extLst>
              <a:ext uri="{FF2B5EF4-FFF2-40B4-BE49-F238E27FC236}">
                <a16:creationId xmlns:a16="http://schemas.microsoft.com/office/drawing/2014/main" id="{D3395D4D-B6CD-A840-AF45-99B751B7CA33}"/>
              </a:ext>
            </a:extLst>
          </p:cNvPr>
          <p:cNvSpPr txBox="1">
            <a:spLocks/>
          </p:cNvSpPr>
          <p:nvPr/>
        </p:nvSpPr>
        <p:spPr>
          <a:xfrm>
            <a:off x="4315579" y="2022233"/>
            <a:ext cx="10988566" cy="81949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lnSpc>
                <a:spcPts val="2480"/>
              </a:lnSpc>
              <a:spcBef>
                <a:spcPts val="0"/>
              </a:spcBef>
              <a:spcAft>
                <a:spcPts val="2000"/>
              </a:spcAft>
              <a:buAutoNum type="arabicParenR"/>
            </a:pPr>
            <a:r>
              <a:rPr lang="de-DE" sz="2400">
                <a:solidFill>
                  <a:schemeClr val="bg1"/>
                </a:solidFill>
                <a:ea typeface="DengXian"/>
                <a:cs typeface="Courier New"/>
              </a:rPr>
              <a:t>Kopieren Sie die existierende Funktion </a:t>
            </a:r>
            <a:br>
              <a:rPr lang="de-DE" sz="2400">
                <a:ea typeface="DengXian" panose="02010600030101010101" pitchFamily="2" charset="-122"/>
                <a:cs typeface="Courier New" panose="02070309020205020404" pitchFamily="49" charset="0"/>
              </a:rPr>
            </a:br>
            <a:r>
              <a:rPr lang="de-DE" sz="2400">
                <a:solidFill>
                  <a:schemeClr val="bg1"/>
                </a:solidFill>
                <a:ea typeface="DengXian"/>
                <a:cs typeface="Courier New"/>
              </a:rPr>
              <a:t>und geben Sie ihr einen neuen Dateinamen: </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humidity.py</a:t>
            </a:r>
          </a:p>
          <a:p>
            <a:pPr marL="742950" indent="-742950" algn="l">
              <a:lnSpc>
                <a:spcPts val="2480"/>
              </a:lnSpc>
              <a:spcBef>
                <a:spcPts val="0"/>
              </a:spcBef>
              <a:spcAft>
                <a:spcPts val="2000"/>
              </a:spcAft>
              <a:buAutoNum type="arabicParenR"/>
            </a:pPr>
            <a:r>
              <a:rPr lang="de-DE" sz="2400">
                <a:solidFill>
                  <a:schemeClr val="bg1"/>
                </a:solidFill>
                <a:ea typeface="DengXian" panose="02010600030101010101" pitchFamily="2" charset="-122"/>
                <a:cs typeface="Courier New" panose="02070309020205020404" pitchFamily="49" charset="0"/>
              </a:rPr>
              <a:t>Funktionsnamen ändern</a:t>
            </a:r>
          </a:p>
          <a:p>
            <a:pPr marL="742950" indent="-742950" algn="l">
              <a:lnSpc>
                <a:spcPts val="2480"/>
              </a:lnSpc>
              <a:spcBef>
                <a:spcPts val="0"/>
              </a:spcBef>
              <a:spcAft>
                <a:spcPts val="2000"/>
              </a:spcAft>
              <a:buAutoNum type="arabicParenR"/>
            </a:pPr>
            <a:r>
              <a:rPr lang="de-DE" sz="2400">
                <a:solidFill>
                  <a:schemeClr val="bg1"/>
                </a:solidFill>
                <a:ea typeface="DengXian"/>
                <a:cs typeface="Courier New"/>
              </a:rPr>
              <a:t>Passen Sie auch die Konfiguration an:</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err="1">
                <a:solidFill>
                  <a:schemeClr val="bg1"/>
                </a:solidFill>
                <a:latin typeface="Courier New"/>
                <a:ea typeface="DengXian"/>
                <a:cs typeface="Courier New"/>
              </a:rPr>
              <a:t>serverless.yml</a:t>
            </a:r>
            <a:endParaRPr lang="de-DE" sz="2400">
              <a:solidFill>
                <a:schemeClr val="bg1"/>
              </a:solidFill>
              <a:latin typeface="Courier New"/>
              <a:ea typeface="DengXian"/>
              <a:cs typeface="Courier New"/>
            </a:endParaRPr>
          </a:p>
          <a:p>
            <a:pPr marL="742950" indent="-742950" algn="l">
              <a:lnSpc>
                <a:spcPts val="2480"/>
              </a:lnSpc>
              <a:spcBef>
                <a:spcPts val="0"/>
              </a:spcBef>
              <a:spcAft>
                <a:spcPts val="2000"/>
              </a:spcAft>
              <a:buFontTx/>
              <a:buAutoNum type="arabicParenR"/>
            </a:pPr>
            <a:r>
              <a:rPr lang="de-DE" sz="2400">
                <a:solidFill>
                  <a:schemeClr val="bg1"/>
                </a:solidFill>
                <a:ea typeface="DengXian"/>
                <a:cs typeface="Courier New"/>
              </a:rPr>
              <a:t>Konsole:</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cd ..</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cd task2</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a:t>
            </a:r>
            <a:r>
              <a:rPr lang="de-DE" sz="2400" err="1">
                <a:solidFill>
                  <a:schemeClr val="bg1"/>
                </a:solidFill>
                <a:latin typeface="Courier New"/>
                <a:ea typeface="DengXian"/>
                <a:cs typeface="Courier New"/>
              </a:rPr>
              <a:t>deploy.sh</a:t>
            </a:r>
            <a:r>
              <a:rPr lang="de-DE" sz="2400">
                <a:solidFill>
                  <a:schemeClr val="bg1"/>
                </a:solidFill>
                <a:latin typeface="Courier New"/>
                <a:ea typeface="DengXian"/>
                <a:cs typeface="Courier New"/>
              </a:rPr>
              <a:t> </a:t>
            </a:r>
            <a:endPar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ts val="2480"/>
              </a:lnSpc>
              <a:spcBef>
                <a:spcPts val="0"/>
              </a:spcBef>
              <a:spcAft>
                <a:spcPts val="2000"/>
              </a:spcAft>
            </a:pPr>
            <a:r>
              <a:rPr lang="de-DE" sz="2400">
                <a:solidFill>
                  <a:schemeClr val="bg1"/>
                </a:solidFill>
                <a:ea typeface="DengXian"/>
                <a:cs typeface="Courier New"/>
              </a:rPr>
              <a:t>5)       Prüfen Sie, ob die Funktion da ist und rufen Sie sie auf </a:t>
            </a:r>
            <a:endParaRPr lang="de-DE" sz="2400">
              <a:solidFill>
                <a:schemeClr val="bg1"/>
              </a:solidFill>
              <a:ea typeface="DengXian"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4219299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206496" y="206276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nehmen Monitoring dazu</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9" name="Grafik 8" descr="Ein Bild, das Elektronik enthält.&#10;&#10;Automatisch generierte Beschreibung">
            <a:extLst>
              <a:ext uri="{FF2B5EF4-FFF2-40B4-BE49-F238E27FC236}">
                <a16:creationId xmlns:a16="http://schemas.microsoft.com/office/drawing/2014/main" id="{2B49B58F-7AE1-3145-9295-48A3C8B5C46B}"/>
              </a:ext>
            </a:extLst>
          </p:cNvPr>
          <p:cNvPicPr>
            <a:picLocks noChangeAspect="1"/>
          </p:cNvPicPr>
          <p:nvPr/>
        </p:nvPicPr>
        <p:blipFill>
          <a:blip r:embed="rId4"/>
          <a:stretch>
            <a:fillRect/>
          </a:stretch>
        </p:blipFill>
        <p:spPr>
          <a:xfrm>
            <a:off x="947977" y="4301327"/>
            <a:ext cx="1720886" cy="1766984"/>
          </a:xfrm>
          <a:prstGeom prst="rect">
            <a:avLst/>
          </a:prstGeom>
        </p:spPr>
      </p:pic>
      <p:pic>
        <p:nvPicPr>
          <p:cNvPr id="10" name="Grafik 9" descr="Ein Bild, das Tier enthält.&#10;&#10;Automatisch generierte Beschreibung">
            <a:extLst>
              <a:ext uri="{FF2B5EF4-FFF2-40B4-BE49-F238E27FC236}">
                <a16:creationId xmlns:a16="http://schemas.microsoft.com/office/drawing/2014/main" id="{953589A5-7B44-9249-B7E7-0017AC309B30}"/>
              </a:ext>
            </a:extLst>
          </p:cNvPr>
          <p:cNvPicPr>
            <a:picLocks noChangeAspect="1"/>
          </p:cNvPicPr>
          <p:nvPr/>
        </p:nvPicPr>
        <p:blipFill>
          <a:blip r:embed="rId5"/>
          <a:stretch>
            <a:fillRect/>
          </a:stretch>
        </p:blipFill>
        <p:spPr>
          <a:xfrm>
            <a:off x="3936622" y="2900854"/>
            <a:ext cx="2937145" cy="2189041"/>
          </a:xfrm>
          <a:prstGeom prst="rect">
            <a:avLst/>
          </a:prstGeom>
        </p:spPr>
      </p:pic>
      <p:pic>
        <p:nvPicPr>
          <p:cNvPr id="11" name="Grafik 10" descr="Ein Bild, das drinnen, Waffe enthält.&#10;&#10;Automatisch generierte Beschreibung">
            <a:extLst>
              <a:ext uri="{FF2B5EF4-FFF2-40B4-BE49-F238E27FC236}">
                <a16:creationId xmlns:a16="http://schemas.microsoft.com/office/drawing/2014/main" id="{5DA3AEFF-D90E-5247-9DAC-1C2A26D30E4A}"/>
              </a:ext>
            </a:extLst>
          </p:cNvPr>
          <p:cNvPicPr>
            <a:picLocks noChangeAspect="1"/>
          </p:cNvPicPr>
          <p:nvPr/>
        </p:nvPicPr>
        <p:blipFill>
          <a:blip r:embed="rId6"/>
          <a:stretch>
            <a:fillRect/>
          </a:stretch>
        </p:blipFill>
        <p:spPr>
          <a:xfrm rot="20510839">
            <a:off x="2401771" y="4461796"/>
            <a:ext cx="1429433" cy="245560"/>
          </a:xfrm>
          <a:prstGeom prst="rect">
            <a:avLst/>
          </a:prstGeom>
        </p:spPr>
      </p:pic>
      <p:pic>
        <p:nvPicPr>
          <p:cNvPr id="12" name="Grafik 11" descr="Ein Bild, das drinnen, Waffe enthält.&#10;&#10;Automatisch generierte Beschreibung">
            <a:extLst>
              <a:ext uri="{FF2B5EF4-FFF2-40B4-BE49-F238E27FC236}">
                <a16:creationId xmlns:a16="http://schemas.microsoft.com/office/drawing/2014/main" id="{09096C19-0575-B348-BD3E-1F9DD07B7CB4}"/>
              </a:ext>
            </a:extLst>
          </p:cNvPr>
          <p:cNvPicPr>
            <a:picLocks noChangeAspect="1"/>
          </p:cNvPicPr>
          <p:nvPr/>
        </p:nvPicPr>
        <p:blipFill>
          <a:blip r:embed="rId6"/>
          <a:stretch>
            <a:fillRect/>
          </a:stretch>
        </p:blipFill>
        <p:spPr>
          <a:xfrm rot="21447715">
            <a:off x="6850926" y="3804559"/>
            <a:ext cx="1429433" cy="245560"/>
          </a:xfrm>
          <a:prstGeom prst="rect">
            <a:avLst/>
          </a:prstGeom>
        </p:spPr>
      </p:pic>
      <p:grpSp>
        <p:nvGrpSpPr>
          <p:cNvPr id="2" name="Gruppieren 1">
            <a:extLst>
              <a:ext uri="{FF2B5EF4-FFF2-40B4-BE49-F238E27FC236}">
                <a16:creationId xmlns:a16="http://schemas.microsoft.com/office/drawing/2014/main" id="{1A0607BF-F4DC-7143-853B-604F36FAF160}"/>
              </a:ext>
            </a:extLst>
          </p:cNvPr>
          <p:cNvGrpSpPr/>
          <p:nvPr/>
        </p:nvGrpSpPr>
        <p:grpSpPr>
          <a:xfrm>
            <a:off x="8372830" y="2806422"/>
            <a:ext cx="3086310" cy="2677613"/>
            <a:chOff x="8373145" y="1753971"/>
            <a:chExt cx="3086310" cy="2677613"/>
          </a:xfrm>
        </p:grpSpPr>
        <p:grpSp>
          <p:nvGrpSpPr>
            <p:cNvPr id="13" name="Gruppieren 12">
              <a:extLst>
                <a:ext uri="{FF2B5EF4-FFF2-40B4-BE49-F238E27FC236}">
                  <a16:creationId xmlns:a16="http://schemas.microsoft.com/office/drawing/2014/main" id="{A2D5B6EB-7620-8F44-B9F8-DF2AC18C9C9F}"/>
                </a:ext>
              </a:extLst>
            </p:cNvPr>
            <p:cNvGrpSpPr/>
            <p:nvPr/>
          </p:nvGrpSpPr>
          <p:grpSpPr>
            <a:xfrm>
              <a:off x="8373145" y="1753971"/>
              <a:ext cx="3086310" cy="2677613"/>
              <a:chOff x="8622308" y="2833850"/>
              <a:chExt cx="2788195" cy="2287589"/>
            </a:xfrm>
          </p:grpSpPr>
          <p:pic>
            <p:nvPicPr>
              <p:cNvPr id="15" name="Grafik 14" descr="Ein Bild, das Elektronik, Anzeige enthält.&#10;&#10;Automatisch generierte Beschreibung">
                <a:extLst>
                  <a:ext uri="{FF2B5EF4-FFF2-40B4-BE49-F238E27FC236}">
                    <a16:creationId xmlns:a16="http://schemas.microsoft.com/office/drawing/2014/main" id="{97EF8B17-E15C-0143-B082-2B5553768F16}"/>
                  </a:ext>
                </a:extLst>
              </p:cNvPr>
              <p:cNvPicPr>
                <a:picLocks noChangeAspect="1"/>
              </p:cNvPicPr>
              <p:nvPr/>
            </p:nvPicPr>
            <p:blipFill>
              <a:blip r:embed="rId7"/>
              <a:stretch>
                <a:fillRect/>
              </a:stretch>
            </p:blipFill>
            <p:spPr>
              <a:xfrm>
                <a:off x="8622308" y="2833850"/>
                <a:ext cx="2788195" cy="2287589"/>
              </a:xfrm>
              <a:prstGeom prst="rect">
                <a:avLst/>
              </a:prstGeom>
            </p:spPr>
          </p:pic>
          <p:pic>
            <p:nvPicPr>
              <p:cNvPr id="16" name="Grafik 15">
                <a:extLst>
                  <a:ext uri="{FF2B5EF4-FFF2-40B4-BE49-F238E27FC236}">
                    <a16:creationId xmlns:a16="http://schemas.microsoft.com/office/drawing/2014/main" id="{FAF4D9D6-3D79-C344-AFAF-715C8F6185A7}"/>
                  </a:ext>
                </a:extLst>
              </p:cNvPr>
              <p:cNvPicPr>
                <a:picLocks noChangeAspect="1"/>
              </p:cNvPicPr>
              <p:nvPr/>
            </p:nvPicPr>
            <p:blipFill>
              <a:blip r:embed="rId8"/>
              <a:stretch>
                <a:fillRect/>
              </a:stretch>
            </p:blipFill>
            <p:spPr>
              <a:xfrm>
                <a:off x="9509235" y="3466548"/>
                <a:ext cx="1371600" cy="215900"/>
              </a:xfrm>
              <a:prstGeom prst="rect">
                <a:avLst/>
              </a:prstGeom>
            </p:spPr>
          </p:pic>
          <p:pic>
            <p:nvPicPr>
              <p:cNvPr id="17" name="Grafik 16">
                <a:extLst>
                  <a:ext uri="{FF2B5EF4-FFF2-40B4-BE49-F238E27FC236}">
                    <a16:creationId xmlns:a16="http://schemas.microsoft.com/office/drawing/2014/main" id="{7AEEC072-3B05-8348-9189-E92206FCBF1D}"/>
                  </a:ext>
                </a:extLst>
              </p:cNvPr>
              <p:cNvPicPr>
                <a:picLocks noChangeAspect="1"/>
              </p:cNvPicPr>
              <p:nvPr/>
            </p:nvPicPr>
            <p:blipFill>
              <a:blip r:embed="rId8"/>
              <a:stretch>
                <a:fillRect/>
              </a:stretch>
            </p:blipFill>
            <p:spPr>
              <a:xfrm>
                <a:off x="9330605" y="3682448"/>
                <a:ext cx="1371600" cy="215900"/>
              </a:xfrm>
              <a:prstGeom prst="rect">
                <a:avLst/>
              </a:prstGeom>
            </p:spPr>
          </p:pic>
        </p:grpSp>
        <p:pic>
          <p:nvPicPr>
            <p:cNvPr id="18" name="Grafik 17" descr="Ein Bild, das Monitor enthält.&#10;&#10;Automatisch generierte Beschreibung">
              <a:extLst>
                <a:ext uri="{FF2B5EF4-FFF2-40B4-BE49-F238E27FC236}">
                  <a16:creationId xmlns:a16="http://schemas.microsoft.com/office/drawing/2014/main" id="{E0BCCFBC-1E0E-7C46-B485-7B14395997DB}"/>
                </a:ext>
              </a:extLst>
            </p:cNvPr>
            <p:cNvPicPr>
              <a:picLocks noChangeAspect="1"/>
            </p:cNvPicPr>
            <p:nvPr/>
          </p:nvPicPr>
          <p:blipFill>
            <a:blip r:embed="rId9"/>
            <a:stretch>
              <a:fillRect/>
            </a:stretch>
          </p:blipFill>
          <p:spPr>
            <a:xfrm>
              <a:off x="8662541" y="2398105"/>
              <a:ext cx="1581412" cy="837188"/>
            </a:xfrm>
            <a:prstGeom prst="rect">
              <a:avLst/>
            </a:prstGeom>
          </p:spPr>
        </p:pic>
        <p:pic>
          <p:nvPicPr>
            <p:cNvPr id="19" name="Grafik 18">
              <a:extLst>
                <a:ext uri="{FF2B5EF4-FFF2-40B4-BE49-F238E27FC236}">
                  <a16:creationId xmlns:a16="http://schemas.microsoft.com/office/drawing/2014/main" id="{6EF0AAD0-63B3-2B4F-81B6-365DC12BBA40}"/>
                </a:ext>
              </a:extLst>
            </p:cNvPr>
            <p:cNvPicPr>
              <a:picLocks noChangeAspect="1"/>
            </p:cNvPicPr>
            <p:nvPr/>
          </p:nvPicPr>
          <p:blipFill>
            <a:blip r:embed="rId10"/>
            <a:stretch>
              <a:fillRect/>
            </a:stretch>
          </p:blipFill>
          <p:spPr>
            <a:xfrm>
              <a:off x="10423534" y="2435725"/>
              <a:ext cx="834438" cy="799568"/>
            </a:xfrm>
            <a:prstGeom prst="rect">
              <a:avLst/>
            </a:prstGeom>
          </p:spPr>
        </p:pic>
      </p:grpSp>
      <p:sp>
        <p:nvSpPr>
          <p:cNvPr id="20" name="Titel 1">
            <a:extLst>
              <a:ext uri="{FF2B5EF4-FFF2-40B4-BE49-F238E27FC236}">
                <a16:creationId xmlns:a16="http://schemas.microsoft.com/office/drawing/2014/main" id="{391F01E3-05FD-3843-AF6D-06B15167FF73}"/>
              </a:ext>
            </a:extLst>
          </p:cNvPr>
          <p:cNvSpPr txBox="1">
            <a:spLocks/>
          </p:cNvSpPr>
          <p:nvPr/>
        </p:nvSpPr>
        <p:spPr>
          <a:xfrm>
            <a:off x="8462785" y="5568673"/>
            <a:ext cx="2907027" cy="762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3600">
                <a:solidFill>
                  <a:schemeClr val="bg1"/>
                </a:solidFill>
                <a:latin typeface="DengXian" panose="02010600030101010101" pitchFamily="2" charset="-122"/>
                <a:ea typeface="DengXian" panose="02010600030101010101" pitchFamily="2" charset="-122"/>
                <a:cs typeface="Consolas" panose="020B0609020204030204" pitchFamily="49" charset="0"/>
              </a:rPr>
              <a:t>Monitoring</a:t>
            </a:r>
          </a:p>
        </p:txBody>
      </p:sp>
      <p:grpSp>
        <p:nvGrpSpPr>
          <p:cNvPr id="21" name="Gruppieren 20">
            <a:extLst>
              <a:ext uri="{FF2B5EF4-FFF2-40B4-BE49-F238E27FC236}">
                <a16:creationId xmlns:a16="http://schemas.microsoft.com/office/drawing/2014/main" id="{9E810BFB-EBF9-8745-B344-DCCD91408927}"/>
              </a:ext>
            </a:extLst>
          </p:cNvPr>
          <p:cNvGrpSpPr/>
          <p:nvPr/>
        </p:nvGrpSpPr>
        <p:grpSpPr>
          <a:xfrm>
            <a:off x="4476291" y="3653112"/>
            <a:ext cx="597987" cy="586220"/>
            <a:chOff x="4486354" y="5249217"/>
            <a:chExt cx="597987" cy="586220"/>
          </a:xfrm>
        </p:grpSpPr>
        <p:pic>
          <p:nvPicPr>
            <p:cNvPr id="22" name="Grafik 21">
              <a:extLst>
                <a:ext uri="{FF2B5EF4-FFF2-40B4-BE49-F238E27FC236}">
                  <a16:creationId xmlns:a16="http://schemas.microsoft.com/office/drawing/2014/main" id="{0D3DF7C0-086C-B84E-8EF7-1F225EA1FC82}"/>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23" name="Titel 1">
              <a:extLst>
                <a:ext uri="{FF2B5EF4-FFF2-40B4-BE49-F238E27FC236}">
                  <a16:creationId xmlns:a16="http://schemas.microsoft.com/office/drawing/2014/main" id="{19CAE6BE-227A-B848-8C6E-DBE9FCBE7B39}"/>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grpSp>
        <p:nvGrpSpPr>
          <p:cNvPr id="24" name="Gruppieren 23">
            <a:extLst>
              <a:ext uri="{FF2B5EF4-FFF2-40B4-BE49-F238E27FC236}">
                <a16:creationId xmlns:a16="http://schemas.microsoft.com/office/drawing/2014/main" id="{10E89BE8-DC18-2746-855F-D1C05E1E66C1}"/>
              </a:ext>
            </a:extLst>
          </p:cNvPr>
          <p:cNvGrpSpPr/>
          <p:nvPr/>
        </p:nvGrpSpPr>
        <p:grpSpPr>
          <a:xfrm>
            <a:off x="5100083" y="3653264"/>
            <a:ext cx="597987" cy="586220"/>
            <a:chOff x="4486354" y="5249217"/>
            <a:chExt cx="597987" cy="586220"/>
          </a:xfrm>
        </p:grpSpPr>
        <p:pic>
          <p:nvPicPr>
            <p:cNvPr id="25" name="Grafik 24">
              <a:extLst>
                <a:ext uri="{FF2B5EF4-FFF2-40B4-BE49-F238E27FC236}">
                  <a16:creationId xmlns:a16="http://schemas.microsoft.com/office/drawing/2014/main" id="{21A188FE-83D0-764F-ABDD-DFBEC90FCEAE}"/>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27" name="Titel 1">
              <a:extLst>
                <a:ext uri="{FF2B5EF4-FFF2-40B4-BE49-F238E27FC236}">
                  <a16:creationId xmlns:a16="http://schemas.microsoft.com/office/drawing/2014/main" id="{478BA160-FDF4-BD4D-BB64-06A960606224}"/>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grpSp>
        <p:nvGrpSpPr>
          <p:cNvPr id="28" name="Gruppieren 27">
            <a:extLst>
              <a:ext uri="{FF2B5EF4-FFF2-40B4-BE49-F238E27FC236}">
                <a16:creationId xmlns:a16="http://schemas.microsoft.com/office/drawing/2014/main" id="{D716B06F-9CC2-5D4A-A567-38205EBC5AD3}"/>
              </a:ext>
            </a:extLst>
          </p:cNvPr>
          <p:cNvGrpSpPr/>
          <p:nvPr/>
        </p:nvGrpSpPr>
        <p:grpSpPr>
          <a:xfrm>
            <a:off x="5746142" y="3656174"/>
            <a:ext cx="597987" cy="586220"/>
            <a:chOff x="4486354" y="5249217"/>
            <a:chExt cx="597987" cy="586220"/>
          </a:xfrm>
        </p:grpSpPr>
        <p:pic>
          <p:nvPicPr>
            <p:cNvPr id="29" name="Grafik 28">
              <a:extLst>
                <a:ext uri="{FF2B5EF4-FFF2-40B4-BE49-F238E27FC236}">
                  <a16:creationId xmlns:a16="http://schemas.microsoft.com/office/drawing/2014/main" id="{F58409D8-FDF0-4C42-A32F-2478AD41E2F0}"/>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30" name="Titel 1">
              <a:extLst>
                <a:ext uri="{FF2B5EF4-FFF2-40B4-BE49-F238E27FC236}">
                  <a16:creationId xmlns:a16="http://schemas.microsoft.com/office/drawing/2014/main" id="{0C6888F4-1B4E-0C40-9E94-F025CDD6CCA0}"/>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spTree>
    <p:extLst>
      <p:ext uri="{BB962C8B-B14F-4D97-AF65-F5344CB8AC3E}">
        <p14:creationId xmlns:p14="http://schemas.microsoft.com/office/powerpoint/2010/main" val="619899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206496" y="206276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haben ein Problem!</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9" name="Grafik 8" descr="Ein Bild, das Elektronik enthält.&#10;&#10;Automatisch generierte Beschreibung">
            <a:extLst>
              <a:ext uri="{FF2B5EF4-FFF2-40B4-BE49-F238E27FC236}">
                <a16:creationId xmlns:a16="http://schemas.microsoft.com/office/drawing/2014/main" id="{2B49B58F-7AE1-3145-9295-48A3C8B5C46B}"/>
              </a:ext>
            </a:extLst>
          </p:cNvPr>
          <p:cNvPicPr>
            <a:picLocks noChangeAspect="1"/>
          </p:cNvPicPr>
          <p:nvPr/>
        </p:nvPicPr>
        <p:blipFill>
          <a:blip r:embed="rId4"/>
          <a:stretch>
            <a:fillRect/>
          </a:stretch>
        </p:blipFill>
        <p:spPr>
          <a:xfrm>
            <a:off x="947977" y="4301327"/>
            <a:ext cx="1720886" cy="1766984"/>
          </a:xfrm>
          <a:prstGeom prst="rect">
            <a:avLst/>
          </a:prstGeom>
        </p:spPr>
      </p:pic>
      <p:pic>
        <p:nvPicPr>
          <p:cNvPr id="10" name="Grafik 9" descr="Ein Bild, das Tier enthält.&#10;&#10;Automatisch generierte Beschreibung">
            <a:extLst>
              <a:ext uri="{FF2B5EF4-FFF2-40B4-BE49-F238E27FC236}">
                <a16:creationId xmlns:a16="http://schemas.microsoft.com/office/drawing/2014/main" id="{953589A5-7B44-9249-B7E7-0017AC309B30}"/>
              </a:ext>
            </a:extLst>
          </p:cNvPr>
          <p:cNvPicPr>
            <a:picLocks noChangeAspect="1"/>
          </p:cNvPicPr>
          <p:nvPr/>
        </p:nvPicPr>
        <p:blipFill>
          <a:blip r:embed="rId5"/>
          <a:stretch>
            <a:fillRect/>
          </a:stretch>
        </p:blipFill>
        <p:spPr>
          <a:xfrm>
            <a:off x="3936622" y="2900854"/>
            <a:ext cx="2937145" cy="2189041"/>
          </a:xfrm>
          <a:prstGeom prst="rect">
            <a:avLst/>
          </a:prstGeom>
        </p:spPr>
      </p:pic>
      <p:pic>
        <p:nvPicPr>
          <p:cNvPr id="11" name="Grafik 10" descr="Ein Bild, das drinnen, Waffe enthält.&#10;&#10;Automatisch generierte Beschreibung">
            <a:extLst>
              <a:ext uri="{FF2B5EF4-FFF2-40B4-BE49-F238E27FC236}">
                <a16:creationId xmlns:a16="http://schemas.microsoft.com/office/drawing/2014/main" id="{5DA3AEFF-D90E-5247-9DAC-1C2A26D30E4A}"/>
              </a:ext>
            </a:extLst>
          </p:cNvPr>
          <p:cNvPicPr>
            <a:picLocks noChangeAspect="1"/>
          </p:cNvPicPr>
          <p:nvPr/>
        </p:nvPicPr>
        <p:blipFill>
          <a:blip r:embed="rId6"/>
          <a:stretch>
            <a:fillRect/>
          </a:stretch>
        </p:blipFill>
        <p:spPr>
          <a:xfrm rot="20510839">
            <a:off x="2401771" y="4461796"/>
            <a:ext cx="1429433" cy="245560"/>
          </a:xfrm>
          <a:prstGeom prst="rect">
            <a:avLst/>
          </a:prstGeom>
        </p:spPr>
      </p:pic>
      <p:pic>
        <p:nvPicPr>
          <p:cNvPr id="12" name="Grafik 11" descr="Ein Bild, das drinnen, Waffe enthält.&#10;&#10;Automatisch generierte Beschreibung">
            <a:extLst>
              <a:ext uri="{FF2B5EF4-FFF2-40B4-BE49-F238E27FC236}">
                <a16:creationId xmlns:a16="http://schemas.microsoft.com/office/drawing/2014/main" id="{09096C19-0575-B348-BD3E-1F9DD07B7CB4}"/>
              </a:ext>
            </a:extLst>
          </p:cNvPr>
          <p:cNvPicPr>
            <a:picLocks noChangeAspect="1"/>
          </p:cNvPicPr>
          <p:nvPr/>
        </p:nvPicPr>
        <p:blipFill>
          <a:blip r:embed="rId6"/>
          <a:stretch>
            <a:fillRect/>
          </a:stretch>
        </p:blipFill>
        <p:spPr>
          <a:xfrm rot="21447715">
            <a:off x="6850926" y="3804559"/>
            <a:ext cx="1429433" cy="245560"/>
          </a:xfrm>
          <a:prstGeom prst="rect">
            <a:avLst/>
          </a:prstGeom>
        </p:spPr>
      </p:pic>
      <p:sp>
        <p:nvSpPr>
          <p:cNvPr id="20" name="Titel 1">
            <a:extLst>
              <a:ext uri="{FF2B5EF4-FFF2-40B4-BE49-F238E27FC236}">
                <a16:creationId xmlns:a16="http://schemas.microsoft.com/office/drawing/2014/main" id="{391F01E3-05FD-3843-AF6D-06B15167FF73}"/>
              </a:ext>
            </a:extLst>
          </p:cNvPr>
          <p:cNvSpPr txBox="1">
            <a:spLocks/>
          </p:cNvSpPr>
          <p:nvPr/>
        </p:nvSpPr>
        <p:spPr>
          <a:xfrm>
            <a:off x="8462785" y="5568673"/>
            <a:ext cx="2907027" cy="762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3600">
                <a:solidFill>
                  <a:schemeClr val="bg1"/>
                </a:solidFill>
                <a:latin typeface="DengXian" panose="02010600030101010101" pitchFamily="2" charset="-122"/>
                <a:ea typeface="DengXian" panose="02010600030101010101" pitchFamily="2" charset="-122"/>
                <a:cs typeface="Consolas" panose="020B0609020204030204" pitchFamily="49" charset="0"/>
              </a:rPr>
              <a:t>Monitoring</a:t>
            </a:r>
          </a:p>
        </p:txBody>
      </p:sp>
      <p:grpSp>
        <p:nvGrpSpPr>
          <p:cNvPr id="21" name="Gruppieren 20">
            <a:extLst>
              <a:ext uri="{FF2B5EF4-FFF2-40B4-BE49-F238E27FC236}">
                <a16:creationId xmlns:a16="http://schemas.microsoft.com/office/drawing/2014/main" id="{9E810BFB-EBF9-8745-B344-DCCD91408927}"/>
              </a:ext>
            </a:extLst>
          </p:cNvPr>
          <p:cNvGrpSpPr/>
          <p:nvPr/>
        </p:nvGrpSpPr>
        <p:grpSpPr>
          <a:xfrm>
            <a:off x="4476291" y="3653112"/>
            <a:ext cx="597987" cy="586220"/>
            <a:chOff x="4486354" y="5249217"/>
            <a:chExt cx="597987" cy="586220"/>
          </a:xfrm>
        </p:grpSpPr>
        <p:pic>
          <p:nvPicPr>
            <p:cNvPr id="22" name="Grafik 21">
              <a:extLst>
                <a:ext uri="{FF2B5EF4-FFF2-40B4-BE49-F238E27FC236}">
                  <a16:creationId xmlns:a16="http://schemas.microsoft.com/office/drawing/2014/main" id="{0D3DF7C0-086C-B84E-8EF7-1F225EA1FC82}"/>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23" name="Titel 1">
              <a:extLst>
                <a:ext uri="{FF2B5EF4-FFF2-40B4-BE49-F238E27FC236}">
                  <a16:creationId xmlns:a16="http://schemas.microsoft.com/office/drawing/2014/main" id="{19CAE6BE-227A-B848-8C6E-DBE9FCBE7B39}"/>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grpSp>
        <p:nvGrpSpPr>
          <p:cNvPr id="24" name="Gruppieren 23">
            <a:extLst>
              <a:ext uri="{FF2B5EF4-FFF2-40B4-BE49-F238E27FC236}">
                <a16:creationId xmlns:a16="http://schemas.microsoft.com/office/drawing/2014/main" id="{10E89BE8-DC18-2746-855F-D1C05E1E66C1}"/>
              </a:ext>
            </a:extLst>
          </p:cNvPr>
          <p:cNvGrpSpPr/>
          <p:nvPr/>
        </p:nvGrpSpPr>
        <p:grpSpPr>
          <a:xfrm>
            <a:off x="5100083" y="3653264"/>
            <a:ext cx="597987" cy="586220"/>
            <a:chOff x="4486354" y="5249217"/>
            <a:chExt cx="597987" cy="586220"/>
          </a:xfrm>
        </p:grpSpPr>
        <p:pic>
          <p:nvPicPr>
            <p:cNvPr id="25" name="Grafik 24">
              <a:extLst>
                <a:ext uri="{FF2B5EF4-FFF2-40B4-BE49-F238E27FC236}">
                  <a16:creationId xmlns:a16="http://schemas.microsoft.com/office/drawing/2014/main" id="{21A188FE-83D0-764F-ABDD-DFBEC90FCEAE}"/>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27" name="Titel 1">
              <a:extLst>
                <a:ext uri="{FF2B5EF4-FFF2-40B4-BE49-F238E27FC236}">
                  <a16:creationId xmlns:a16="http://schemas.microsoft.com/office/drawing/2014/main" id="{478BA160-FDF4-BD4D-BB64-06A960606224}"/>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grpSp>
        <p:nvGrpSpPr>
          <p:cNvPr id="28" name="Gruppieren 27">
            <a:extLst>
              <a:ext uri="{FF2B5EF4-FFF2-40B4-BE49-F238E27FC236}">
                <a16:creationId xmlns:a16="http://schemas.microsoft.com/office/drawing/2014/main" id="{D716B06F-9CC2-5D4A-A567-38205EBC5AD3}"/>
              </a:ext>
            </a:extLst>
          </p:cNvPr>
          <p:cNvGrpSpPr/>
          <p:nvPr/>
        </p:nvGrpSpPr>
        <p:grpSpPr>
          <a:xfrm>
            <a:off x="5746142" y="3656174"/>
            <a:ext cx="597987" cy="586220"/>
            <a:chOff x="4486354" y="5249217"/>
            <a:chExt cx="597987" cy="586220"/>
          </a:xfrm>
        </p:grpSpPr>
        <p:pic>
          <p:nvPicPr>
            <p:cNvPr id="29" name="Grafik 28">
              <a:extLst>
                <a:ext uri="{FF2B5EF4-FFF2-40B4-BE49-F238E27FC236}">
                  <a16:creationId xmlns:a16="http://schemas.microsoft.com/office/drawing/2014/main" id="{F58409D8-FDF0-4C42-A32F-2478AD41E2F0}"/>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30" name="Titel 1">
              <a:extLst>
                <a:ext uri="{FF2B5EF4-FFF2-40B4-BE49-F238E27FC236}">
                  <a16:creationId xmlns:a16="http://schemas.microsoft.com/office/drawing/2014/main" id="{0C6888F4-1B4E-0C40-9E94-F025CDD6CCA0}"/>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pic>
        <p:nvPicPr>
          <p:cNvPr id="31" name="Grafik 30">
            <a:extLst>
              <a:ext uri="{FF2B5EF4-FFF2-40B4-BE49-F238E27FC236}">
                <a16:creationId xmlns:a16="http://schemas.microsoft.com/office/drawing/2014/main" id="{8916BF42-BBC3-EF4A-A117-97831F15CD75}"/>
              </a:ext>
            </a:extLst>
          </p:cNvPr>
          <p:cNvPicPr>
            <a:picLocks noChangeAspect="1"/>
          </p:cNvPicPr>
          <p:nvPr/>
        </p:nvPicPr>
        <p:blipFill>
          <a:blip r:embed="rId8"/>
          <a:stretch>
            <a:fillRect/>
          </a:stretch>
        </p:blipFill>
        <p:spPr>
          <a:xfrm>
            <a:off x="4861195" y="3294993"/>
            <a:ext cx="1136591" cy="1136591"/>
          </a:xfrm>
          <a:prstGeom prst="rect">
            <a:avLst/>
          </a:prstGeom>
        </p:spPr>
      </p:pic>
      <p:grpSp>
        <p:nvGrpSpPr>
          <p:cNvPr id="39" name="Gruppieren 38">
            <a:extLst>
              <a:ext uri="{FF2B5EF4-FFF2-40B4-BE49-F238E27FC236}">
                <a16:creationId xmlns:a16="http://schemas.microsoft.com/office/drawing/2014/main" id="{DA40C863-17C4-9541-A024-5E509B547C2F}"/>
              </a:ext>
            </a:extLst>
          </p:cNvPr>
          <p:cNvGrpSpPr/>
          <p:nvPr/>
        </p:nvGrpSpPr>
        <p:grpSpPr>
          <a:xfrm>
            <a:off x="8462785" y="2782601"/>
            <a:ext cx="3086310" cy="2677613"/>
            <a:chOff x="8622308" y="2833850"/>
            <a:chExt cx="2788195" cy="2287589"/>
          </a:xfrm>
        </p:grpSpPr>
        <p:pic>
          <p:nvPicPr>
            <p:cNvPr id="40" name="Grafik 39" descr="Ein Bild, das Elektronik, Anzeige enthält.&#10;&#10;Automatisch generierte Beschreibung">
              <a:extLst>
                <a:ext uri="{FF2B5EF4-FFF2-40B4-BE49-F238E27FC236}">
                  <a16:creationId xmlns:a16="http://schemas.microsoft.com/office/drawing/2014/main" id="{28C49CC2-D6A5-E64D-A3AD-084A8BAE2987}"/>
                </a:ext>
              </a:extLst>
            </p:cNvPr>
            <p:cNvPicPr>
              <a:picLocks noChangeAspect="1"/>
            </p:cNvPicPr>
            <p:nvPr/>
          </p:nvPicPr>
          <p:blipFill>
            <a:blip r:embed="rId9"/>
            <a:stretch>
              <a:fillRect/>
            </a:stretch>
          </p:blipFill>
          <p:spPr>
            <a:xfrm>
              <a:off x="8622308" y="2833850"/>
              <a:ext cx="2788195" cy="2287589"/>
            </a:xfrm>
            <a:prstGeom prst="rect">
              <a:avLst/>
            </a:prstGeom>
          </p:spPr>
        </p:pic>
        <p:pic>
          <p:nvPicPr>
            <p:cNvPr id="41" name="Grafik 40">
              <a:extLst>
                <a:ext uri="{FF2B5EF4-FFF2-40B4-BE49-F238E27FC236}">
                  <a16:creationId xmlns:a16="http://schemas.microsoft.com/office/drawing/2014/main" id="{BCD75B65-10A0-D946-8A6C-7D2031FDBEFF}"/>
                </a:ext>
              </a:extLst>
            </p:cNvPr>
            <p:cNvPicPr>
              <a:picLocks noChangeAspect="1"/>
            </p:cNvPicPr>
            <p:nvPr/>
          </p:nvPicPr>
          <p:blipFill>
            <a:blip r:embed="rId10"/>
            <a:stretch>
              <a:fillRect/>
            </a:stretch>
          </p:blipFill>
          <p:spPr>
            <a:xfrm>
              <a:off x="9509235" y="3466548"/>
              <a:ext cx="1371600" cy="215900"/>
            </a:xfrm>
            <a:prstGeom prst="rect">
              <a:avLst/>
            </a:prstGeom>
          </p:spPr>
        </p:pic>
        <p:pic>
          <p:nvPicPr>
            <p:cNvPr id="42" name="Grafik 41">
              <a:extLst>
                <a:ext uri="{FF2B5EF4-FFF2-40B4-BE49-F238E27FC236}">
                  <a16:creationId xmlns:a16="http://schemas.microsoft.com/office/drawing/2014/main" id="{780B03C0-D402-0B4D-9558-D15AF7C16817}"/>
                </a:ext>
              </a:extLst>
            </p:cNvPr>
            <p:cNvPicPr>
              <a:picLocks noChangeAspect="1"/>
            </p:cNvPicPr>
            <p:nvPr/>
          </p:nvPicPr>
          <p:blipFill>
            <a:blip r:embed="rId10"/>
            <a:stretch>
              <a:fillRect/>
            </a:stretch>
          </p:blipFill>
          <p:spPr>
            <a:xfrm>
              <a:off x="9330605" y="3682448"/>
              <a:ext cx="1371600" cy="215900"/>
            </a:xfrm>
            <a:prstGeom prst="rect">
              <a:avLst/>
            </a:prstGeom>
          </p:spPr>
        </p:pic>
      </p:grpSp>
      <p:pic>
        <p:nvPicPr>
          <p:cNvPr id="43" name="Grafik 42" descr="Ein Bild, das Schild, Objekt, draußen enthält.&#10;&#10;Automatisch generierte Beschreibung">
            <a:extLst>
              <a:ext uri="{FF2B5EF4-FFF2-40B4-BE49-F238E27FC236}">
                <a16:creationId xmlns:a16="http://schemas.microsoft.com/office/drawing/2014/main" id="{BB00201D-CEBE-FA47-B3E0-B4AF2373703A}"/>
              </a:ext>
            </a:extLst>
          </p:cNvPr>
          <p:cNvPicPr>
            <a:picLocks noChangeAspect="1"/>
          </p:cNvPicPr>
          <p:nvPr/>
        </p:nvPicPr>
        <p:blipFill>
          <a:blip r:embed="rId11"/>
          <a:stretch>
            <a:fillRect/>
          </a:stretch>
        </p:blipFill>
        <p:spPr>
          <a:xfrm>
            <a:off x="9439693" y="3228576"/>
            <a:ext cx="1132490" cy="1132490"/>
          </a:xfrm>
          <a:prstGeom prst="rect">
            <a:avLst/>
          </a:prstGeom>
        </p:spPr>
      </p:pic>
    </p:spTree>
    <p:extLst>
      <p:ext uri="{BB962C8B-B14F-4D97-AF65-F5344CB8AC3E}">
        <p14:creationId xmlns:p14="http://schemas.microsoft.com/office/powerpoint/2010/main" val="925536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5085375" y="153317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8" name="Titel 1">
            <a:extLst>
              <a:ext uri="{FF2B5EF4-FFF2-40B4-BE49-F238E27FC236}">
                <a16:creationId xmlns:a16="http://schemas.microsoft.com/office/drawing/2014/main" id="{D3395D4D-B6CD-A840-AF45-99B751B7CA33}"/>
              </a:ext>
            </a:extLst>
          </p:cNvPr>
          <p:cNvSpPr txBox="1">
            <a:spLocks/>
          </p:cNvSpPr>
          <p:nvPr/>
        </p:nvSpPr>
        <p:spPr>
          <a:xfrm>
            <a:off x="4315579" y="2022233"/>
            <a:ext cx="10988566" cy="81949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1)       Suchen Sie nach dem Fehler in      </a:t>
            </a:r>
            <a:br>
              <a:rPr lang="de-DE" sz="2400">
                <a:solidFill>
                  <a:schemeClr val="bg1"/>
                </a:solidFill>
                <a:ea typeface="DengXian" panose="02010600030101010101" pitchFamily="2" charset="-122"/>
                <a:cs typeface="Courier New" panose="02070309020205020404" pitchFamily="49" charset="0"/>
              </a:rPr>
            </a:br>
            <a:r>
              <a:rPr lang="de-DE" sz="2400">
                <a:solidFill>
                  <a:schemeClr val="bg1"/>
                </a:solidFill>
                <a:ea typeface="DengXian" panose="02010600030101010101" pitchFamily="2" charset="-122"/>
                <a:cs typeface="Courier New" panose="02070309020205020404" pitchFamily="49" charset="0"/>
              </a:rPr>
              <a:t>           </a:t>
            </a:r>
            <a:r>
              <a:rPr lang="de-DE" sz="2400" err="1">
                <a:solidFill>
                  <a:schemeClr val="bg1"/>
                </a:solidFill>
                <a:latin typeface="Courier New" panose="02070309020205020404" pitchFamily="49" charset="0"/>
                <a:ea typeface="DengXian" panose="02010600030101010101" pitchFamily="2" charset="-122"/>
                <a:cs typeface="Courier New" panose="02070309020205020404" pitchFamily="49" charset="0"/>
              </a:rPr>
              <a:t>serverless_functions</a:t>
            </a: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err="1">
                <a:solidFill>
                  <a:schemeClr val="bg1"/>
                </a:solidFill>
                <a:latin typeface="Courier New" panose="02070309020205020404" pitchFamily="49" charset="0"/>
                <a:ea typeface="DengXian" panose="02010600030101010101" pitchFamily="2" charset="-122"/>
                <a:cs typeface="Courier New" panose="02070309020205020404" pitchFamily="49" charset="0"/>
              </a:rPr>
              <a:t>temperature.py</a:t>
            </a:r>
            <a:endPar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2)       </a:t>
            </a: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cd ..       </a:t>
            </a:r>
            <a:b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task3</a:t>
            </a:r>
            <a:b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p>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3)       Nun die Funktion aufrufen. Der Link steht in der Konsole</a:t>
            </a:r>
          </a:p>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4)       Am Monitor gegenprüfen</a:t>
            </a:r>
          </a:p>
        </p:txBody>
      </p:sp>
    </p:spTree>
    <p:extLst>
      <p:ext uri="{BB962C8B-B14F-4D97-AF65-F5344CB8AC3E}">
        <p14:creationId xmlns:p14="http://schemas.microsoft.com/office/powerpoint/2010/main" val="2376521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Wie messen wir Überlast?</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2" name="Gruppieren 1">
            <a:extLst>
              <a:ext uri="{FF2B5EF4-FFF2-40B4-BE49-F238E27FC236}">
                <a16:creationId xmlns:a16="http://schemas.microsoft.com/office/drawing/2014/main" id="{92BB3E3E-EA09-3E4E-9D03-A61A4BBF09DE}"/>
              </a:ext>
            </a:extLst>
          </p:cNvPr>
          <p:cNvGrpSpPr/>
          <p:nvPr/>
        </p:nvGrpSpPr>
        <p:grpSpPr>
          <a:xfrm>
            <a:off x="3750457" y="2840633"/>
            <a:ext cx="7711292" cy="3521314"/>
            <a:chOff x="1753550" y="1740497"/>
            <a:chExt cx="9625423" cy="4554174"/>
          </a:xfrm>
        </p:grpSpPr>
        <p:pic>
          <p:nvPicPr>
            <p:cNvPr id="72" name="Grafik 71" descr="Ein Bild, das drinnen, Waffe enthält.&#10;&#10;Automatisch generierte Beschreibung">
              <a:extLst>
                <a:ext uri="{FF2B5EF4-FFF2-40B4-BE49-F238E27FC236}">
                  <a16:creationId xmlns:a16="http://schemas.microsoft.com/office/drawing/2014/main" id="{9D0DBC8C-1A85-B34B-AA56-B53A85A44917}"/>
                </a:ext>
              </a:extLst>
            </p:cNvPr>
            <p:cNvPicPr>
              <a:picLocks noChangeAspect="1"/>
            </p:cNvPicPr>
            <p:nvPr/>
          </p:nvPicPr>
          <p:blipFill>
            <a:blip r:embed="rId4"/>
            <a:stretch>
              <a:fillRect/>
            </a:stretch>
          </p:blipFill>
          <p:spPr>
            <a:xfrm>
              <a:off x="2074833" y="5309760"/>
              <a:ext cx="1429433" cy="245560"/>
            </a:xfrm>
            <a:prstGeom prst="rect">
              <a:avLst/>
            </a:prstGeom>
          </p:spPr>
        </p:pic>
        <p:pic>
          <p:nvPicPr>
            <p:cNvPr id="73" name="Grafik 72" descr="Ein Bild, das drinnen, Waffe enthält.&#10;&#10;Automatisch generierte Beschreibung">
              <a:extLst>
                <a:ext uri="{FF2B5EF4-FFF2-40B4-BE49-F238E27FC236}">
                  <a16:creationId xmlns:a16="http://schemas.microsoft.com/office/drawing/2014/main" id="{D4CCBAD9-ECB8-EF40-BF7B-C621E4C9E19E}"/>
                </a:ext>
              </a:extLst>
            </p:cNvPr>
            <p:cNvPicPr>
              <a:picLocks noChangeAspect="1"/>
            </p:cNvPicPr>
            <p:nvPr/>
          </p:nvPicPr>
          <p:blipFill>
            <a:blip r:embed="rId4"/>
            <a:stretch>
              <a:fillRect/>
            </a:stretch>
          </p:blipFill>
          <p:spPr>
            <a:xfrm>
              <a:off x="1983593" y="2418336"/>
              <a:ext cx="1429433" cy="245560"/>
            </a:xfrm>
            <a:prstGeom prst="rect">
              <a:avLst/>
            </a:prstGeom>
          </p:spPr>
        </p:pic>
        <p:pic>
          <p:nvPicPr>
            <p:cNvPr id="74" name="Grafik 73" descr="Ein Bild, das Elektronik enthält.&#10;&#10;Automatisch generierte Beschreibung">
              <a:extLst>
                <a:ext uri="{FF2B5EF4-FFF2-40B4-BE49-F238E27FC236}">
                  <a16:creationId xmlns:a16="http://schemas.microsoft.com/office/drawing/2014/main" id="{BA0943BE-4764-5F42-9F2C-068AE818E8F8}"/>
                </a:ext>
              </a:extLst>
            </p:cNvPr>
            <p:cNvPicPr>
              <a:picLocks noChangeAspect="1"/>
            </p:cNvPicPr>
            <p:nvPr/>
          </p:nvPicPr>
          <p:blipFill>
            <a:blip r:embed="rId5"/>
            <a:stretch>
              <a:fillRect/>
            </a:stretch>
          </p:blipFill>
          <p:spPr>
            <a:xfrm>
              <a:off x="1753550" y="2073775"/>
              <a:ext cx="1581412" cy="1379765"/>
            </a:xfrm>
            <a:prstGeom prst="rect">
              <a:avLst/>
            </a:prstGeom>
          </p:spPr>
        </p:pic>
        <p:pic>
          <p:nvPicPr>
            <p:cNvPr id="75" name="Grafik 74" descr="Ein Bild, das Elektronik enthält.&#10;&#10;Automatisch generierte Beschreibung">
              <a:extLst>
                <a:ext uri="{FF2B5EF4-FFF2-40B4-BE49-F238E27FC236}">
                  <a16:creationId xmlns:a16="http://schemas.microsoft.com/office/drawing/2014/main" id="{655C6E78-B649-124B-BC78-5247764221B7}"/>
                </a:ext>
              </a:extLst>
            </p:cNvPr>
            <p:cNvPicPr>
              <a:picLocks noChangeAspect="1"/>
            </p:cNvPicPr>
            <p:nvPr/>
          </p:nvPicPr>
          <p:blipFill>
            <a:blip r:embed="rId5"/>
            <a:stretch>
              <a:fillRect/>
            </a:stretch>
          </p:blipFill>
          <p:spPr>
            <a:xfrm>
              <a:off x="1891442" y="4913699"/>
              <a:ext cx="1581412" cy="1379765"/>
            </a:xfrm>
            <a:prstGeom prst="rect">
              <a:avLst/>
            </a:prstGeom>
          </p:spPr>
        </p:pic>
        <p:grpSp>
          <p:nvGrpSpPr>
            <p:cNvPr id="76" name="Gruppieren 75">
              <a:extLst>
                <a:ext uri="{FF2B5EF4-FFF2-40B4-BE49-F238E27FC236}">
                  <a16:creationId xmlns:a16="http://schemas.microsoft.com/office/drawing/2014/main" id="{E06264ED-3894-F143-BD9D-7A01638F23FC}"/>
                </a:ext>
              </a:extLst>
            </p:cNvPr>
            <p:cNvGrpSpPr/>
            <p:nvPr/>
          </p:nvGrpSpPr>
          <p:grpSpPr>
            <a:xfrm>
              <a:off x="3504266" y="1740497"/>
              <a:ext cx="2923740" cy="1724261"/>
              <a:chOff x="6536648" y="1196161"/>
              <a:chExt cx="4380209" cy="2530321"/>
            </a:xfrm>
          </p:grpSpPr>
          <p:pic>
            <p:nvPicPr>
              <p:cNvPr id="77" name="Grafik 76" descr="Ein Bild, das Tier enthält.&#10;&#10;Automatisch generierte Beschreibung">
                <a:extLst>
                  <a:ext uri="{FF2B5EF4-FFF2-40B4-BE49-F238E27FC236}">
                    <a16:creationId xmlns:a16="http://schemas.microsoft.com/office/drawing/2014/main" id="{9F00C40F-A4F1-BC4E-BA08-BFC04A37E9E9}"/>
                  </a:ext>
                </a:extLst>
              </p:cNvPr>
              <p:cNvPicPr>
                <a:picLocks noChangeAspect="1"/>
              </p:cNvPicPr>
              <p:nvPr/>
            </p:nvPicPr>
            <p:blipFill>
              <a:blip r:embed="rId6"/>
              <a:stretch>
                <a:fillRect/>
              </a:stretch>
            </p:blipFill>
            <p:spPr>
              <a:xfrm>
                <a:off x="6536648" y="1196161"/>
                <a:ext cx="4380209" cy="2530321"/>
              </a:xfrm>
              <a:prstGeom prst="rect">
                <a:avLst/>
              </a:prstGeom>
            </p:spPr>
          </p:pic>
          <p:pic>
            <p:nvPicPr>
              <p:cNvPr id="78" name="Grafik 77">
                <a:extLst>
                  <a:ext uri="{FF2B5EF4-FFF2-40B4-BE49-F238E27FC236}">
                    <a16:creationId xmlns:a16="http://schemas.microsoft.com/office/drawing/2014/main" id="{E6BDB279-1D19-E945-B32D-77B84CBD7203}"/>
                  </a:ext>
                </a:extLst>
              </p:cNvPr>
              <p:cNvPicPr>
                <a:picLocks noChangeAspect="1"/>
              </p:cNvPicPr>
              <p:nvPr/>
            </p:nvPicPr>
            <p:blipFill>
              <a:blip r:embed="rId7"/>
              <a:stretch>
                <a:fillRect/>
              </a:stretch>
            </p:blipFill>
            <p:spPr>
              <a:xfrm>
                <a:off x="7419042" y="2168850"/>
                <a:ext cx="766651" cy="584942"/>
              </a:xfrm>
              <a:prstGeom prst="rect">
                <a:avLst/>
              </a:prstGeom>
            </p:spPr>
          </p:pic>
          <p:pic>
            <p:nvPicPr>
              <p:cNvPr id="79" name="Grafik 78">
                <a:extLst>
                  <a:ext uri="{FF2B5EF4-FFF2-40B4-BE49-F238E27FC236}">
                    <a16:creationId xmlns:a16="http://schemas.microsoft.com/office/drawing/2014/main" id="{BEF35BC0-1969-9C4C-A48E-A139F284ED49}"/>
                  </a:ext>
                </a:extLst>
              </p:cNvPr>
              <p:cNvPicPr>
                <a:picLocks noChangeAspect="1"/>
              </p:cNvPicPr>
              <p:nvPr/>
            </p:nvPicPr>
            <p:blipFill>
              <a:blip r:embed="rId7"/>
              <a:stretch>
                <a:fillRect/>
              </a:stretch>
            </p:blipFill>
            <p:spPr>
              <a:xfrm>
                <a:off x="8343426" y="2168850"/>
                <a:ext cx="766651" cy="584942"/>
              </a:xfrm>
              <a:prstGeom prst="rect">
                <a:avLst/>
              </a:prstGeom>
            </p:spPr>
          </p:pic>
          <p:pic>
            <p:nvPicPr>
              <p:cNvPr id="80" name="Grafik 79">
                <a:extLst>
                  <a:ext uri="{FF2B5EF4-FFF2-40B4-BE49-F238E27FC236}">
                    <a16:creationId xmlns:a16="http://schemas.microsoft.com/office/drawing/2014/main" id="{D76A9155-EA4F-6C49-AC9F-7C46003A9BEC}"/>
                  </a:ext>
                </a:extLst>
              </p:cNvPr>
              <p:cNvPicPr>
                <a:picLocks noChangeAspect="1"/>
              </p:cNvPicPr>
              <p:nvPr/>
            </p:nvPicPr>
            <p:blipFill>
              <a:blip r:embed="rId7"/>
              <a:stretch>
                <a:fillRect/>
              </a:stretch>
            </p:blipFill>
            <p:spPr>
              <a:xfrm>
                <a:off x="9267810" y="2168850"/>
                <a:ext cx="766651" cy="584942"/>
              </a:xfrm>
              <a:prstGeom prst="rect">
                <a:avLst/>
              </a:prstGeom>
            </p:spPr>
          </p:pic>
        </p:grpSp>
        <p:grpSp>
          <p:nvGrpSpPr>
            <p:cNvPr id="81" name="Gruppieren 80">
              <a:extLst>
                <a:ext uri="{FF2B5EF4-FFF2-40B4-BE49-F238E27FC236}">
                  <a16:creationId xmlns:a16="http://schemas.microsoft.com/office/drawing/2014/main" id="{CB3A279D-5E51-B74D-BFC5-5B00D4070887}"/>
                </a:ext>
              </a:extLst>
            </p:cNvPr>
            <p:cNvGrpSpPr/>
            <p:nvPr/>
          </p:nvGrpSpPr>
          <p:grpSpPr>
            <a:xfrm>
              <a:off x="3575016" y="4570410"/>
              <a:ext cx="2923740" cy="1724261"/>
              <a:chOff x="6536648" y="1196161"/>
              <a:chExt cx="4380209" cy="2530321"/>
            </a:xfrm>
          </p:grpSpPr>
          <p:pic>
            <p:nvPicPr>
              <p:cNvPr id="82" name="Grafik 81" descr="Ein Bild, das Tier enthält.&#10;&#10;Automatisch generierte Beschreibung">
                <a:extLst>
                  <a:ext uri="{FF2B5EF4-FFF2-40B4-BE49-F238E27FC236}">
                    <a16:creationId xmlns:a16="http://schemas.microsoft.com/office/drawing/2014/main" id="{8089C6E3-BC49-E344-8BCB-364FDF9F3D6D}"/>
                  </a:ext>
                </a:extLst>
              </p:cNvPr>
              <p:cNvPicPr>
                <a:picLocks noChangeAspect="1"/>
              </p:cNvPicPr>
              <p:nvPr/>
            </p:nvPicPr>
            <p:blipFill>
              <a:blip r:embed="rId6"/>
              <a:stretch>
                <a:fillRect/>
              </a:stretch>
            </p:blipFill>
            <p:spPr>
              <a:xfrm>
                <a:off x="6536648" y="1196161"/>
                <a:ext cx="4380209" cy="2530321"/>
              </a:xfrm>
              <a:prstGeom prst="rect">
                <a:avLst/>
              </a:prstGeom>
            </p:spPr>
          </p:pic>
          <p:pic>
            <p:nvPicPr>
              <p:cNvPr id="83" name="Grafik 82">
                <a:extLst>
                  <a:ext uri="{FF2B5EF4-FFF2-40B4-BE49-F238E27FC236}">
                    <a16:creationId xmlns:a16="http://schemas.microsoft.com/office/drawing/2014/main" id="{94EB8E9E-8459-AB45-AC66-AFE1971D7AF0}"/>
                  </a:ext>
                </a:extLst>
              </p:cNvPr>
              <p:cNvPicPr>
                <a:picLocks noChangeAspect="1"/>
              </p:cNvPicPr>
              <p:nvPr/>
            </p:nvPicPr>
            <p:blipFill>
              <a:blip r:embed="rId7"/>
              <a:stretch>
                <a:fillRect/>
              </a:stretch>
            </p:blipFill>
            <p:spPr>
              <a:xfrm>
                <a:off x="7419042" y="2168850"/>
                <a:ext cx="766651" cy="584942"/>
              </a:xfrm>
              <a:prstGeom prst="rect">
                <a:avLst/>
              </a:prstGeom>
            </p:spPr>
          </p:pic>
          <p:pic>
            <p:nvPicPr>
              <p:cNvPr id="84" name="Grafik 83">
                <a:extLst>
                  <a:ext uri="{FF2B5EF4-FFF2-40B4-BE49-F238E27FC236}">
                    <a16:creationId xmlns:a16="http://schemas.microsoft.com/office/drawing/2014/main" id="{E314FEF5-523A-594A-BFC8-24AFF1975761}"/>
                  </a:ext>
                </a:extLst>
              </p:cNvPr>
              <p:cNvPicPr>
                <a:picLocks noChangeAspect="1"/>
              </p:cNvPicPr>
              <p:nvPr/>
            </p:nvPicPr>
            <p:blipFill>
              <a:blip r:embed="rId7"/>
              <a:stretch>
                <a:fillRect/>
              </a:stretch>
            </p:blipFill>
            <p:spPr>
              <a:xfrm>
                <a:off x="8343426" y="2168850"/>
                <a:ext cx="766651" cy="584942"/>
              </a:xfrm>
              <a:prstGeom prst="rect">
                <a:avLst/>
              </a:prstGeom>
            </p:spPr>
          </p:pic>
          <p:pic>
            <p:nvPicPr>
              <p:cNvPr id="85" name="Grafik 84">
                <a:extLst>
                  <a:ext uri="{FF2B5EF4-FFF2-40B4-BE49-F238E27FC236}">
                    <a16:creationId xmlns:a16="http://schemas.microsoft.com/office/drawing/2014/main" id="{C3F013FE-E862-F946-8CA1-06F23324A471}"/>
                  </a:ext>
                </a:extLst>
              </p:cNvPr>
              <p:cNvPicPr>
                <a:picLocks noChangeAspect="1"/>
              </p:cNvPicPr>
              <p:nvPr/>
            </p:nvPicPr>
            <p:blipFill>
              <a:blip r:embed="rId7"/>
              <a:stretch>
                <a:fillRect/>
              </a:stretch>
            </p:blipFill>
            <p:spPr>
              <a:xfrm>
                <a:off x="9267810" y="2168850"/>
                <a:ext cx="766651" cy="584942"/>
              </a:xfrm>
              <a:prstGeom prst="rect">
                <a:avLst/>
              </a:prstGeom>
            </p:spPr>
          </p:pic>
        </p:grpSp>
        <p:grpSp>
          <p:nvGrpSpPr>
            <p:cNvPr id="86" name="Gruppieren 85">
              <a:extLst>
                <a:ext uri="{FF2B5EF4-FFF2-40B4-BE49-F238E27FC236}">
                  <a16:creationId xmlns:a16="http://schemas.microsoft.com/office/drawing/2014/main" id="{A488B578-2AC2-8846-900D-EDEACD7F9917}"/>
                </a:ext>
              </a:extLst>
            </p:cNvPr>
            <p:cNvGrpSpPr/>
            <p:nvPr/>
          </p:nvGrpSpPr>
          <p:grpSpPr>
            <a:xfrm>
              <a:off x="8292663" y="2602628"/>
              <a:ext cx="3086310" cy="2677613"/>
              <a:chOff x="8622308" y="2833850"/>
              <a:chExt cx="2788195" cy="2287589"/>
            </a:xfrm>
          </p:grpSpPr>
          <p:pic>
            <p:nvPicPr>
              <p:cNvPr id="87" name="Grafik 86" descr="Ein Bild, das Elektronik, Anzeige enthält.&#10;&#10;Automatisch generierte Beschreibung">
                <a:extLst>
                  <a:ext uri="{FF2B5EF4-FFF2-40B4-BE49-F238E27FC236}">
                    <a16:creationId xmlns:a16="http://schemas.microsoft.com/office/drawing/2014/main" id="{10FD1AAC-9B9B-3B43-BE89-71E3193D5946}"/>
                  </a:ext>
                </a:extLst>
              </p:cNvPr>
              <p:cNvPicPr>
                <a:picLocks noChangeAspect="1"/>
              </p:cNvPicPr>
              <p:nvPr/>
            </p:nvPicPr>
            <p:blipFill>
              <a:blip r:embed="rId8"/>
              <a:stretch>
                <a:fillRect/>
              </a:stretch>
            </p:blipFill>
            <p:spPr>
              <a:xfrm>
                <a:off x="8622308" y="2833850"/>
                <a:ext cx="2788195" cy="2287589"/>
              </a:xfrm>
              <a:prstGeom prst="rect">
                <a:avLst/>
              </a:prstGeom>
            </p:spPr>
          </p:pic>
          <p:pic>
            <p:nvPicPr>
              <p:cNvPr id="88" name="Grafik 87">
                <a:extLst>
                  <a:ext uri="{FF2B5EF4-FFF2-40B4-BE49-F238E27FC236}">
                    <a16:creationId xmlns:a16="http://schemas.microsoft.com/office/drawing/2014/main" id="{4C59EE7C-6FDC-DB44-9506-0BD82EDA9A19}"/>
                  </a:ext>
                </a:extLst>
              </p:cNvPr>
              <p:cNvPicPr>
                <a:picLocks noChangeAspect="1"/>
              </p:cNvPicPr>
              <p:nvPr/>
            </p:nvPicPr>
            <p:blipFill>
              <a:blip r:embed="rId9"/>
              <a:stretch>
                <a:fillRect/>
              </a:stretch>
            </p:blipFill>
            <p:spPr>
              <a:xfrm>
                <a:off x="9509235" y="3466548"/>
                <a:ext cx="1371600" cy="215900"/>
              </a:xfrm>
              <a:prstGeom prst="rect">
                <a:avLst/>
              </a:prstGeom>
            </p:spPr>
          </p:pic>
          <p:pic>
            <p:nvPicPr>
              <p:cNvPr id="89" name="Grafik 88">
                <a:extLst>
                  <a:ext uri="{FF2B5EF4-FFF2-40B4-BE49-F238E27FC236}">
                    <a16:creationId xmlns:a16="http://schemas.microsoft.com/office/drawing/2014/main" id="{ABAAEF7D-A68A-DE44-81CE-27EDE75491CF}"/>
                  </a:ext>
                </a:extLst>
              </p:cNvPr>
              <p:cNvPicPr>
                <a:picLocks noChangeAspect="1"/>
              </p:cNvPicPr>
              <p:nvPr/>
            </p:nvPicPr>
            <p:blipFill>
              <a:blip r:embed="rId9"/>
              <a:stretch>
                <a:fillRect/>
              </a:stretch>
            </p:blipFill>
            <p:spPr>
              <a:xfrm>
                <a:off x="9330605" y="3682448"/>
                <a:ext cx="1371600" cy="215900"/>
              </a:xfrm>
              <a:prstGeom prst="rect">
                <a:avLst/>
              </a:prstGeom>
            </p:spPr>
          </p:pic>
        </p:grpSp>
        <p:pic>
          <p:nvPicPr>
            <p:cNvPr id="90" name="Grafik 89" descr="Ein Bild, das Monitor enthält.&#10;&#10;Automatisch generierte Beschreibung">
              <a:extLst>
                <a:ext uri="{FF2B5EF4-FFF2-40B4-BE49-F238E27FC236}">
                  <a16:creationId xmlns:a16="http://schemas.microsoft.com/office/drawing/2014/main" id="{13096D5D-A322-B046-AEC8-9FC64066CCEC}"/>
                </a:ext>
              </a:extLst>
            </p:cNvPr>
            <p:cNvPicPr>
              <a:picLocks noChangeAspect="1"/>
            </p:cNvPicPr>
            <p:nvPr/>
          </p:nvPicPr>
          <p:blipFill>
            <a:blip r:embed="rId10"/>
            <a:stretch>
              <a:fillRect/>
            </a:stretch>
          </p:blipFill>
          <p:spPr>
            <a:xfrm>
              <a:off x="8705161" y="3166747"/>
              <a:ext cx="2276698" cy="1205267"/>
            </a:xfrm>
            <a:prstGeom prst="rect">
              <a:avLst/>
            </a:prstGeom>
          </p:spPr>
        </p:pic>
        <p:pic>
          <p:nvPicPr>
            <p:cNvPr id="91" name="Grafik 90" descr="Ein Bild, das drinnen, Waffe enthält.&#10;&#10;Automatisch generierte Beschreibung">
              <a:extLst>
                <a:ext uri="{FF2B5EF4-FFF2-40B4-BE49-F238E27FC236}">
                  <a16:creationId xmlns:a16="http://schemas.microsoft.com/office/drawing/2014/main" id="{743B8597-D804-B045-9752-5E0EF381A6FE}"/>
                </a:ext>
              </a:extLst>
            </p:cNvPr>
            <p:cNvPicPr>
              <a:picLocks noChangeAspect="1"/>
            </p:cNvPicPr>
            <p:nvPr/>
          </p:nvPicPr>
          <p:blipFill>
            <a:blip r:embed="rId4"/>
            <a:stretch>
              <a:fillRect/>
            </a:stretch>
          </p:blipFill>
          <p:spPr>
            <a:xfrm rot="997604">
              <a:off x="6645618" y="2721815"/>
              <a:ext cx="1429433" cy="245560"/>
            </a:xfrm>
            <a:prstGeom prst="rect">
              <a:avLst/>
            </a:prstGeom>
          </p:spPr>
        </p:pic>
        <p:pic>
          <p:nvPicPr>
            <p:cNvPr id="92" name="Grafik 91" descr="Ein Bild, das drinnen, Waffe enthält.&#10;&#10;Automatisch generierte Beschreibung">
              <a:extLst>
                <a:ext uri="{FF2B5EF4-FFF2-40B4-BE49-F238E27FC236}">
                  <a16:creationId xmlns:a16="http://schemas.microsoft.com/office/drawing/2014/main" id="{C5326CE1-35B5-8C4A-AC4F-1F99A6FE77A0}"/>
                </a:ext>
              </a:extLst>
            </p:cNvPr>
            <p:cNvPicPr>
              <a:picLocks noChangeAspect="1"/>
            </p:cNvPicPr>
            <p:nvPr/>
          </p:nvPicPr>
          <p:blipFill>
            <a:blip r:embed="rId4"/>
            <a:stretch>
              <a:fillRect/>
            </a:stretch>
          </p:blipFill>
          <p:spPr>
            <a:xfrm rot="20516378">
              <a:off x="6641055" y="4800010"/>
              <a:ext cx="1429433" cy="245560"/>
            </a:xfrm>
            <a:prstGeom prst="rect">
              <a:avLst/>
            </a:prstGeom>
          </p:spPr>
        </p:pic>
      </p:grpSp>
      <p:sp>
        <p:nvSpPr>
          <p:cNvPr id="95" name="Titel 1">
            <a:extLst>
              <a:ext uri="{FF2B5EF4-FFF2-40B4-BE49-F238E27FC236}">
                <a16:creationId xmlns:a16="http://schemas.microsoft.com/office/drawing/2014/main" id="{7BF7A961-C146-F84C-A0D1-9153E3CC74F6}"/>
              </a:ext>
            </a:extLst>
          </p:cNvPr>
          <p:cNvSpPr txBox="1">
            <a:spLocks/>
          </p:cNvSpPr>
          <p:nvPr/>
        </p:nvSpPr>
        <p:spPr>
          <a:xfrm>
            <a:off x="8793526" y="567347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a:solidFill>
                  <a:schemeClr val="bg1"/>
                </a:solidFill>
                <a:ea typeface="DengXian" panose="02010600030101010101" pitchFamily="2" charset="-122"/>
                <a:cs typeface="Consolas" panose="020B0609020204030204" pitchFamily="49" charset="0"/>
              </a:rPr>
              <a:t>Aufrufe pro Sekunde</a:t>
            </a:r>
          </a:p>
          <a:p>
            <a:pPr algn="l"/>
            <a:r>
              <a:rPr lang="de-DE" sz="2400">
                <a:solidFill>
                  <a:schemeClr val="bg1"/>
                </a:solidFill>
                <a:ea typeface="DengXian" panose="02010600030101010101" pitchFamily="2" charset="-122"/>
                <a:cs typeface="Consolas" panose="020B0609020204030204" pitchFamily="49" charset="0"/>
              </a:rPr>
              <a:t>                    </a:t>
            </a:r>
          </a:p>
        </p:txBody>
      </p:sp>
      <p:sp>
        <p:nvSpPr>
          <p:cNvPr id="96" name="Titel 1">
            <a:extLst>
              <a:ext uri="{FF2B5EF4-FFF2-40B4-BE49-F238E27FC236}">
                <a16:creationId xmlns:a16="http://schemas.microsoft.com/office/drawing/2014/main" id="{2E4FC308-3D27-4B49-970C-B8FFC95312FF}"/>
              </a:ext>
            </a:extLst>
          </p:cNvPr>
          <p:cNvSpPr txBox="1">
            <a:spLocks/>
          </p:cNvSpPr>
          <p:nvPr/>
        </p:nvSpPr>
        <p:spPr>
          <a:xfrm>
            <a:off x="2198346" y="5415675"/>
            <a:ext cx="281744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a:solidFill>
                  <a:schemeClr val="bg1"/>
                </a:solidFill>
                <a:ea typeface="DengXian" panose="02010600030101010101" pitchFamily="2" charset="-122"/>
                <a:cs typeface="Consolas" panose="020B0609020204030204" pitchFamily="49" charset="0"/>
              </a:rPr>
              <a:t>Gruppe 2</a:t>
            </a:r>
          </a:p>
          <a:p>
            <a:pPr algn="l"/>
            <a:r>
              <a:rPr lang="de-DE" sz="2400">
                <a:solidFill>
                  <a:schemeClr val="bg1"/>
                </a:solidFill>
                <a:ea typeface="DengXian" panose="02010600030101010101" pitchFamily="2" charset="-122"/>
                <a:cs typeface="Consolas" panose="020B0609020204030204" pitchFamily="49" charset="0"/>
              </a:rPr>
              <a:t>                    </a:t>
            </a:r>
          </a:p>
        </p:txBody>
      </p:sp>
      <p:sp>
        <p:nvSpPr>
          <p:cNvPr id="97" name="Titel 1">
            <a:extLst>
              <a:ext uri="{FF2B5EF4-FFF2-40B4-BE49-F238E27FC236}">
                <a16:creationId xmlns:a16="http://schemas.microsoft.com/office/drawing/2014/main" id="{34396B22-A4E5-E547-A94F-C94E78D4E359}"/>
              </a:ext>
            </a:extLst>
          </p:cNvPr>
          <p:cNvSpPr txBox="1">
            <a:spLocks/>
          </p:cNvSpPr>
          <p:nvPr/>
        </p:nvSpPr>
        <p:spPr>
          <a:xfrm>
            <a:off x="2206097" y="3338359"/>
            <a:ext cx="281744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a:solidFill>
                  <a:schemeClr val="bg1"/>
                </a:solidFill>
                <a:ea typeface="DengXian" panose="02010600030101010101" pitchFamily="2" charset="-122"/>
                <a:cs typeface="Consolas" panose="020B0609020204030204" pitchFamily="49" charset="0"/>
              </a:rPr>
              <a:t>Gruppe 1</a:t>
            </a:r>
          </a:p>
          <a:p>
            <a:pPr algn="l"/>
            <a:r>
              <a:rPr lang="de-DE" sz="2400">
                <a:solidFill>
                  <a:schemeClr val="bg1"/>
                </a:solidFill>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279757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Das Wetter ist wechselhaft</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33" name="Grafik 32" descr="Ein Bild, das Text enthält.&#10;&#10;Automatisch generierte Beschreibung">
            <a:extLst>
              <a:ext uri="{FF2B5EF4-FFF2-40B4-BE49-F238E27FC236}">
                <a16:creationId xmlns:a16="http://schemas.microsoft.com/office/drawing/2014/main" id="{3A6B2387-38DC-B643-AFD3-A569527CA963}"/>
              </a:ext>
            </a:extLst>
          </p:cNvPr>
          <p:cNvPicPr>
            <a:picLocks noChangeAspect="1"/>
          </p:cNvPicPr>
          <p:nvPr/>
        </p:nvPicPr>
        <p:blipFill>
          <a:blip r:embed="rId4"/>
          <a:stretch>
            <a:fillRect/>
          </a:stretch>
        </p:blipFill>
        <p:spPr>
          <a:xfrm>
            <a:off x="8021241" y="2590221"/>
            <a:ext cx="3673994" cy="2801561"/>
          </a:xfrm>
          <a:prstGeom prst="rect">
            <a:avLst/>
          </a:prstGeom>
        </p:spPr>
      </p:pic>
      <p:pic>
        <p:nvPicPr>
          <p:cNvPr id="34" name="Grafik 33">
            <a:extLst>
              <a:ext uri="{FF2B5EF4-FFF2-40B4-BE49-F238E27FC236}">
                <a16:creationId xmlns:a16="http://schemas.microsoft.com/office/drawing/2014/main" id="{4F1E4E11-550E-584A-B280-D0E78A075AFB}"/>
              </a:ext>
            </a:extLst>
          </p:cNvPr>
          <p:cNvPicPr>
            <a:picLocks noChangeAspect="1"/>
          </p:cNvPicPr>
          <p:nvPr/>
        </p:nvPicPr>
        <p:blipFill>
          <a:blip r:embed="rId5"/>
          <a:stretch>
            <a:fillRect/>
          </a:stretch>
        </p:blipFill>
        <p:spPr>
          <a:xfrm rot="803878">
            <a:off x="8762004" y="5086335"/>
            <a:ext cx="741085" cy="1704888"/>
          </a:xfrm>
          <a:prstGeom prst="rect">
            <a:avLst/>
          </a:prstGeom>
        </p:spPr>
      </p:pic>
      <p:pic>
        <p:nvPicPr>
          <p:cNvPr id="35" name="Grafik 34" descr="Ein Bild, das Tier enthält.&#10;&#10;Automatisch generierte Beschreibung">
            <a:extLst>
              <a:ext uri="{FF2B5EF4-FFF2-40B4-BE49-F238E27FC236}">
                <a16:creationId xmlns:a16="http://schemas.microsoft.com/office/drawing/2014/main" id="{6AAEB818-BF6E-E740-A5BA-3C97D4E3AD5F}"/>
              </a:ext>
            </a:extLst>
          </p:cNvPr>
          <p:cNvPicPr>
            <a:picLocks noChangeAspect="1"/>
          </p:cNvPicPr>
          <p:nvPr/>
        </p:nvPicPr>
        <p:blipFill>
          <a:blip r:embed="rId6"/>
          <a:stretch>
            <a:fillRect/>
          </a:stretch>
        </p:blipFill>
        <p:spPr>
          <a:xfrm>
            <a:off x="6808076" y="3157387"/>
            <a:ext cx="4000771" cy="2350596"/>
          </a:xfrm>
          <a:prstGeom prst="rect">
            <a:avLst/>
          </a:prstGeom>
        </p:spPr>
      </p:pic>
      <p:pic>
        <p:nvPicPr>
          <p:cNvPr id="39" name="Grafik 38">
            <a:extLst>
              <a:ext uri="{FF2B5EF4-FFF2-40B4-BE49-F238E27FC236}">
                <a16:creationId xmlns:a16="http://schemas.microsoft.com/office/drawing/2014/main" id="{8B58725D-F59E-E34E-BD96-3A0CB0F8627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5946" y1="13333" x2="48649" y2="11111"/>
                      </a14:backgroundRemoval>
                    </a14:imgEffect>
                  </a14:imgLayer>
                </a14:imgProps>
              </a:ext>
            </a:extLst>
          </a:blip>
          <a:stretch>
            <a:fillRect/>
          </a:stretch>
        </p:blipFill>
        <p:spPr>
          <a:xfrm rot="858257">
            <a:off x="6969758" y="5805006"/>
            <a:ext cx="379359" cy="469261"/>
          </a:xfrm>
          <a:prstGeom prst="rect">
            <a:avLst/>
          </a:prstGeom>
        </p:spPr>
      </p:pic>
      <p:pic>
        <p:nvPicPr>
          <p:cNvPr id="40" name="Grafik 39">
            <a:extLst>
              <a:ext uri="{FF2B5EF4-FFF2-40B4-BE49-F238E27FC236}">
                <a16:creationId xmlns:a16="http://schemas.microsoft.com/office/drawing/2014/main" id="{54614769-A6BF-3640-A328-84ADFC07CDF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00" b="90000" l="10000" r="90000">
                        <a14:foregroundMark x1="51429" y1="9000" x2="58571" y2="10000"/>
                      </a14:backgroundRemoval>
                    </a14:imgEffect>
                  </a14:imgLayer>
                </a14:imgProps>
              </a:ext>
            </a:extLst>
          </a:blip>
          <a:stretch>
            <a:fillRect/>
          </a:stretch>
        </p:blipFill>
        <p:spPr>
          <a:xfrm rot="858257">
            <a:off x="7317334" y="5437564"/>
            <a:ext cx="358853" cy="521401"/>
          </a:xfrm>
          <a:prstGeom prst="rect">
            <a:avLst/>
          </a:prstGeom>
        </p:spPr>
      </p:pic>
      <p:pic>
        <p:nvPicPr>
          <p:cNvPr id="41" name="Grafik 40">
            <a:extLst>
              <a:ext uri="{FF2B5EF4-FFF2-40B4-BE49-F238E27FC236}">
                <a16:creationId xmlns:a16="http://schemas.microsoft.com/office/drawing/2014/main" id="{4B480C68-86C7-3B42-8675-FECA03F2DF4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rot="858257">
            <a:off x="7594188" y="5739620"/>
            <a:ext cx="389612" cy="490117"/>
          </a:xfrm>
          <a:prstGeom prst="rect">
            <a:avLst/>
          </a:prstGeom>
        </p:spPr>
      </p:pic>
      <p:pic>
        <p:nvPicPr>
          <p:cNvPr id="42" name="Grafik 41">
            <a:extLst>
              <a:ext uri="{FF2B5EF4-FFF2-40B4-BE49-F238E27FC236}">
                <a16:creationId xmlns:a16="http://schemas.microsoft.com/office/drawing/2014/main" id="{4B7F42D5-F7CA-BD48-8E9D-4CAA6348D3C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111" b="90000" l="0" r="86957">
                        <a14:foregroundMark x1="67391" y1="60000" x2="73913" y2="56667"/>
                        <a14:foregroundMark x1="25683" y1="5112" x2="25709" y2="4927"/>
                        <a14:foregroundMark x1="0" y1="60000" x2="84783" y2="42222"/>
                        <a14:foregroundMark x1="47826" y1="80000" x2="49258" y2="80061"/>
                        <a14:backgroundMark x1="13043" y1="16667" x2="17391" y2="5556"/>
                        <a14:backgroundMark x1="10870" y1="13333" x2="10870" y2="13333"/>
                        <a14:backgroundMark x1="17391" y1="15556" x2="17391" y2="15556"/>
                        <a14:backgroundMark x1="19565" y1="12222" x2="19565" y2="12222"/>
                        <a14:backgroundMark x1="17391" y1="8889" x2="17391" y2="8889"/>
                        <a14:backgroundMark x1="19565" y1="6667" x2="19565" y2="6667"/>
                        <a14:backgroundMark x1="19565" y1="6667" x2="19565" y2="6667"/>
                        <a14:backgroundMark x1="19565" y1="5556" x2="19565" y2="5556"/>
                        <a14:backgroundMark x1="19565" y1="5556" x2="19565" y2="5556"/>
                        <a14:backgroundMark x1="19565" y1="5556" x2="21739" y2="13333"/>
                        <a14:backgroundMark x1="19565" y1="15556" x2="15217" y2="23333"/>
                        <a14:backgroundMark x1="19565" y1="11111" x2="23913" y2="3333"/>
                        <a14:backgroundMark x1="80435" y1="84444" x2="56522" y2="85556"/>
                        <a14:backgroundMark x1="21739" y1="6667" x2="19565" y2="17778"/>
                        <a14:backgroundMark x1="19565" y1="8889" x2="26087" y2="4444"/>
                      </a14:backgroundRemoval>
                    </a14:imgEffect>
                  </a14:imgLayer>
                </a14:imgProps>
              </a:ext>
            </a:extLst>
          </a:blip>
          <a:stretch>
            <a:fillRect/>
          </a:stretch>
        </p:blipFill>
        <p:spPr>
          <a:xfrm rot="858257">
            <a:off x="8064911" y="5608411"/>
            <a:ext cx="235818" cy="469261"/>
          </a:xfrm>
          <a:prstGeom prst="rect">
            <a:avLst/>
          </a:prstGeom>
        </p:spPr>
      </p:pic>
      <p:pic>
        <p:nvPicPr>
          <p:cNvPr id="43" name="Grafik 42">
            <a:extLst>
              <a:ext uri="{FF2B5EF4-FFF2-40B4-BE49-F238E27FC236}">
                <a16:creationId xmlns:a16="http://schemas.microsoft.com/office/drawing/2014/main" id="{881389C5-F9B1-E249-B350-B3216A9737D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858257">
            <a:off x="6953851" y="5194088"/>
            <a:ext cx="276830" cy="385837"/>
          </a:xfrm>
          <a:prstGeom prst="rect">
            <a:avLst/>
          </a:prstGeom>
        </p:spPr>
      </p:pic>
    </p:spTree>
    <p:extLst>
      <p:ext uri="{BB962C8B-B14F-4D97-AF65-F5344CB8AC3E}">
        <p14:creationId xmlns:p14="http://schemas.microsoft.com/office/powerpoint/2010/main" val="1472106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Titel 1">
            <a:extLst>
              <a:ext uri="{FF2B5EF4-FFF2-40B4-BE49-F238E27FC236}">
                <a16:creationId xmlns:a16="http://schemas.microsoft.com/office/drawing/2014/main" id="{3D078DC8-3815-1342-8BA0-BBAAF0A4918E}"/>
              </a:ext>
            </a:extLst>
          </p:cNvPr>
          <p:cNvSpPr txBox="1">
            <a:spLocks/>
          </p:cNvSpPr>
          <p:nvPr/>
        </p:nvSpPr>
        <p:spPr>
          <a:xfrm>
            <a:off x="4758155" y="3264116"/>
            <a:ext cx="5489796" cy="345072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1)  </a:t>
            </a: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cd ..</a:t>
            </a:r>
            <a:b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task4</a:t>
            </a:r>
          </a:p>
          <a:p>
            <a:pPr algn="l">
              <a:lnSpc>
                <a:spcPct val="100000"/>
              </a:lnSpc>
              <a:spcBef>
                <a:spcPts val="0"/>
              </a:spcBef>
              <a:spcAft>
                <a:spcPts val="2000"/>
              </a:spcAft>
            </a:pPr>
            <a:r>
              <a:rPr lang="de-DE" sz="2400">
                <a:solidFill>
                  <a:schemeClr val="bg1"/>
                </a:solidFill>
                <a:ea typeface="DengXian"/>
                <a:cs typeface="Courier New"/>
              </a:rPr>
              <a:t>2)  </a:t>
            </a:r>
            <a:r>
              <a:rPr lang="de-DE" sz="2400">
                <a:solidFill>
                  <a:schemeClr val="bg1"/>
                </a:solidFill>
                <a:latin typeface="Courier New"/>
                <a:ea typeface="DengXian"/>
                <a:cs typeface="Courier New"/>
              </a:rPr>
              <a:t>./deploy.sh</a:t>
            </a:r>
          </a:p>
          <a:p>
            <a:pPr algn="l">
              <a:lnSpc>
                <a:spcPct val="100000"/>
              </a:lnSpc>
              <a:spcBef>
                <a:spcPts val="0"/>
              </a:spcBef>
              <a:spcAft>
                <a:spcPts val="2000"/>
              </a:spcAft>
            </a:pPr>
            <a:r>
              <a:rPr lang="de-DE" sz="2400">
                <a:solidFill>
                  <a:schemeClr val="bg1"/>
                </a:solidFill>
                <a:ea typeface="DengXian"/>
                <a:cs typeface="Courier New"/>
              </a:rPr>
              <a:t>3)  </a:t>
            </a:r>
            <a:r>
              <a:rPr lang="de-DE" sz="2400">
                <a:solidFill>
                  <a:schemeClr val="bg1"/>
                </a:solidFill>
                <a:latin typeface="Courier New"/>
                <a:ea typeface="DengXian"/>
                <a:cs typeface="Courier New"/>
              </a:rPr>
              <a:t>./dark-clouds.sh</a:t>
            </a:r>
          </a:p>
          <a:p>
            <a:pPr marL="457200" indent="-457200" algn="l">
              <a:lnSpc>
                <a:spcPct val="100000"/>
              </a:lnSpc>
              <a:spcBef>
                <a:spcPts val="0"/>
              </a:spcBef>
              <a:spcAft>
                <a:spcPts val="2000"/>
              </a:spcAft>
              <a:buAutoNum type="arabicParenR" startAt="4"/>
            </a:pPr>
            <a:r>
              <a:rPr lang="de-DE" sz="2400">
                <a:solidFill>
                  <a:schemeClr val="bg1"/>
                </a:solidFill>
                <a:ea typeface="DengXian"/>
                <a:cs typeface="Courier New"/>
              </a:rPr>
              <a:t>Wählen Sie eine Funktion aus und legen Sie mal ordentlich Last an!</a:t>
            </a:r>
          </a:p>
        </p:txBody>
      </p:sp>
      <p:sp>
        <p:nvSpPr>
          <p:cNvPr id="16" name="Titel 1">
            <a:extLst>
              <a:ext uri="{FF2B5EF4-FFF2-40B4-BE49-F238E27FC236}">
                <a16:creationId xmlns:a16="http://schemas.microsoft.com/office/drawing/2014/main" id="{F3CB129C-98A4-2448-80FE-ED0380C01A58}"/>
              </a:ext>
            </a:extLst>
          </p:cNvPr>
          <p:cNvSpPr txBox="1">
            <a:spLocks/>
          </p:cNvSpPr>
          <p:nvPr/>
        </p:nvSpPr>
        <p:spPr>
          <a:xfrm>
            <a:off x="4761445" y="266660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1636117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478420" y="2624392"/>
            <a:ext cx="5486506"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Über 400 Dienste stehen   </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zur Auswahl</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8" name="Grafik 7">
            <a:extLst>
              <a:ext uri="{FF2B5EF4-FFF2-40B4-BE49-F238E27FC236}">
                <a16:creationId xmlns:a16="http://schemas.microsoft.com/office/drawing/2014/main" id="{CC0F8B0B-F3B6-0A44-BE42-3A93E383FBDD}"/>
              </a:ext>
            </a:extLst>
          </p:cNvPr>
          <p:cNvPicPr>
            <a:picLocks noChangeAspect="1"/>
          </p:cNvPicPr>
          <p:nvPr/>
        </p:nvPicPr>
        <p:blipFill>
          <a:blip r:embed="rId4"/>
          <a:stretch>
            <a:fillRect/>
          </a:stretch>
        </p:blipFill>
        <p:spPr>
          <a:xfrm>
            <a:off x="2804589" y="3113446"/>
            <a:ext cx="8006973" cy="3744554"/>
          </a:xfrm>
          <a:prstGeom prst="rect">
            <a:avLst/>
          </a:prstGeom>
        </p:spPr>
      </p:pic>
      <p:sp>
        <p:nvSpPr>
          <p:cNvPr id="9" name="Textfeld 8">
            <a:extLst>
              <a:ext uri="{FF2B5EF4-FFF2-40B4-BE49-F238E27FC236}">
                <a16:creationId xmlns:a16="http://schemas.microsoft.com/office/drawing/2014/main" id="{C6129448-0F9D-6340-8E64-A1C754AEB152}"/>
              </a:ext>
            </a:extLst>
          </p:cNvPr>
          <p:cNvSpPr txBox="1"/>
          <p:nvPr/>
        </p:nvSpPr>
        <p:spPr>
          <a:xfrm rot="16200000">
            <a:off x="1123783" y="5292347"/>
            <a:ext cx="2761975" cy="369332"/>
          </a:xfrm>
          <a:prstGeom prst="rect">
            <a:avLst/>
          </a:prstGeom>
          <a:noFill/>
        </p:spPr>
        <p:txBody>
          <a:bodyPr wrap="none" rtlCol="0">
            <a:spAutoFit/>
          </a:bodyPr>
          <a:lstStyle/>
          <a:p>
            <a:r>
              <a:rPr lang="de-DE">
                <a:solidFill>
                  <a:schemeClr val="bg1"/>
                </a:solidFill>
                <a:hlinkClick r:id="rId5">
                  <a:extLst>
                    <a:ext uri="{A12FA001-AC4F-418D-AE19-62706E023703}">
                      <ahyp:hlinkClr xmlns:ahyp="http://schemas.microsoft.com/office/drawing/2018/hyperlinkcolor" val="tx"/>
                    </a:ext>
                  </a:extLst>
                </a:hlinkClick>
              </a:rPr>
              <a:t>&gt; LINK - Dynamic landscape</a:t>
            </a:r>
            <a:endParaRPr lang="de-DE">
              <a:solidFill>
                <a:schemeClr val="bg1"/>
              </a:solidFill>
            </a:endParaRPr>
          </a:p>
        </p:txBody>
      </p:sp>
    </p:spTree>
    <p:extLst>
      <p:ext uri="{BB962C8B-B14F-4D97-AF65-F5344CB8AC3E}">
        <p14:creationId xmlns:p14="http://schemas.microsoft.com/office/powerpoint/2010/main" val="3099440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478420" y="2624392"/>
            <a:ext cx="5486506"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wählen heute Polly</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8" name="Grafik 7">
            <a:extLst>
              <a:ext uri="{FF2B5EF4-FFF2-40B4-BE49-F238E27FC236}">
                <a16:creationId xmlns:a16="http://schemas.microsoft.com/office/drawing/2014/main" id="{CC0F8B0B-F3B6-0A44-BE42-3A93E383FBDD}"/>
              </a:ext>
            </a:extLst>
          </p:cNvPr>
          <p:cNvPicPr>
            <a:picLocks noChangeAspect="1"/>
          </p:cNvPicPr>
          <p:nvPr/>
        </p:nvPicPr>
        <p:blipFill>
          <a:blip r:embed="rId4"/>
          <a:stretch>
            <a:fillRect/>
          </a:stretch>
        </p:blipFill>
        <p:spPr>
          <a:xfrm>
            <a:off x="2804589" y="3113446"/>
            <a:ext cx="8006973" cy="3744554"/>
          </a:xfrm>
          <a:prstGeom prst="rect">
            <a:avLst/>
          </a:prstGeom>
        </p:spPr>
      </p:pic>
      <p:grpSp>
        <p:nvGrpSpPr>
          <p:cNvPr id="11" name="Gruppieren 10">
            <a:extLst>
              <a:ext uri="{FF2B5EF4-FFF2-40B4-BE49-F238E27FC236}">
                <a16:creationId xmlns:a16="http://schemas.microsoft.com/office/drawing/2014/main" id="{536053B6-4228-114E-AAF0-E17B13177887}"/>
              </a:ext>
            </a:extLst>
          </p:cNvPr>
          <p:cNvGrpSpPr/>
          <p:nvPr/>
        </p:nvGrpSpPr>
        <p:grpSpPr>
          <a:xfrm>
            <a:off x="4852551" y="3113445"/>
            <a:ext cx="3911047" cy="3740612"/>
            <a:chOff x="2894982" y="965200"/>
            <a:chExt cx="5728317" cy="5478690"/>
          </a:xfrm>
        </p:grpSpPr>
        <p:sp>
          <p:nvSpPr>
            <p:cNvPr id="12" name="Oval 11">
              <a:extLst>
                <a:ext uri="{FF2B5EF4-FFF2-40B4-BE49-F238E27FC236}">
                  <a16:creationId xmlns:a16="http://schemas.microsoft.com/office/drawing/2014/main" id="{84FCAC62-71C5-5E49-AA92-ADF11CEFD862}"/>
                </a:ext>
              </a:extLst>
            </p:cNvPr>
            <p:cNvSpPr/>
            <p:nvPr/>
          </p:nvSpPr>
          <p:spPr>
            <a:xfrm>
              <a:off x="2894982" y="965200"/>
              <a:ext cx="5728317" cy="54786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2" descr="Bildergebnis für aws polly logo">
              <a:extLst>
                <a:ext uri="{FF2B5EF4-FFF2-40B4-BE49-F238E27FC236}">
                  <a16:creationId xmlns:a16="http://schemas.microsoft.com/office/drawing/2014/main" id="{1D2EB7AC-488A-A149-9F85-30F9E696F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099" y="1178519"/>
              <a:ext cx="4855767" cy="48557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944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8" name="officeArt object">
            <a:extLst>
              <a:ext uri="{FF2B5EF4-FFF2-40B4-BE49-F238E27FC236}">
                <a16:creationId xmlns:a16="http://schemas.microsoft.com/office/drawing/2014/main" id="{9D14563A-CAB2-F740-AC50-DED09704E1AA}"/>
              </a:ext>
            </a:extLst>
          </p:cNvPr>
          <p:cNvSpPr/>
          <p:nvPr/>
        </p:nvSpPr>
        <p:spPr>
          <a:xfrm flipH="1">
            <a:off x="-234695" y="-275609"/>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19" name="officeArt object">
            <a:extLst>
              <a:ext uri="{FF2B5EF4-FFF2-40B4-BE49-F238E27FC236}">
                <a16:creationId xmlns:a16="http://schemas.microsoft.com/office/drawing/2014/main" id="{A94A60F8-4215-164D-A448-CD5365F5B435}"/>
              </a:ext>
            </a:extLst>
          </p:cNvPr>
          <p:cNvSpPr/>
          <p:nvPr/>
        </p:nvSpPr>
        <p:spPr>
          <a:xfrm flipH="1">
            <a:off x="4991796" y="204693"/>
            <a:ext cx="3949537" cy="2433011"/>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17" name="Titel 1">
            <a:extLst>
              <a:ext uri="{FF2B5EF4-FFF2-40B4-BE49-F238E27FC236}">
                <a16:creationId xmlns:a16="http://schemas.microsoft.com/office/drawing/2014/main" id="{4A495617-0D20-3945-9D3F-8AB2DE71C533}"/>
              </a:ext>
            </a:extLst>
          </p:cNvPr>
          <p:cNvSpPr txBox="1">
            <a:spLocks/>
          </p:cNvSpPr>
          <p:nvPr/>
        </p:nvSpPr>
        <p:spPr>
          <a:xfrm>
            <a:off x="6047874" y="4033578"/>
            <a:ext cx="6501341" cy="243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a:solidFill>
                  <a:schemeClr val="bg1"/>
                </a:solidFill>
                <a:ea typeface="Roboto" panose="02000000000000000000" pitchFamily="2" charset="0"/>
                <a:cs typeface="Consolas" panose="020B0609020204030204" pitchFamily="49" charset="0"/>
              </a:rPr>
              <a:t>AWS wichtiger für Amazons Gewinn als eCommerce!</a:t>
            </a:r>
          </a:p>
          <a:p>
            <a:endParaRPr lang="de-DE" sz="2000">
              <a:solidFill>
                <a:schemeClr val="bg1"/>
              </a:solidFill>
              <a:ea typeface="Roboto" panose="02000000000000000000" pitchFamily="2" charset="0"/>
              <a:cs typeface="Consolas" panose="020B0609020204030204" pitchFamily="49" charset="0"/>
            </a:endParaRPr>
          </a:p>
          <a:p>
            <a:r>
              <a:rPr lang="de-DE" sz="2000">
                <a:solidFill>
                  <a:schemeClr val="bg1"/>
                </a:solidFill>
                <a:ea typeface="Roboto" panose="02000000000000000000" pitchFamily="2" charset="0"/>
                <a:cs typeface="Consolas" panose="020B0609020204030204" pitchFamily="49" charset="0"/>
              </a:rPr>
              <a:t>Zwei Jahre in Folge über 40% mehr Umsatz!</a:t>
            </a:r>
          </a:p>
          <a:p>
            <a:endParaRPr lang="de-DE" sz="2000">
              <a:solidFill>
                <a:schemeClr val="bg1"/>
              </a:solidFill>
              <a:ea typeface="Roboto" panose="02000000000000000000" pitchFamily="2" charset="0"/>
              <a:cs typeface="Consolas" panose="020B0609020204030204" pitchFamily="49" charset="0"/>
            </a:endParaRPr>
          </a:p>
          <a:p>
            <a:r>
              <a:rPr lang="de-DE" sz="2000">
                <a:solidFill>
                  <a:schemeClr val="bg1"/>
                </a:solidFill>
                <a:ea typeface="Roboto" panose="02000000000000000000" pitchFamily="2" charset="0"/>
                <a:cs typeface="Consolas" panose="020B0609020204030204" pitchFamily="49" charset="0"/>
              </a:rPr>
              <a:t>Microsoft wächst noch schneller!</a:t>
            </a:r>
          </a:p>
          <a:p>
            <a:endParaRPr lang="de-DE" sz="2000">
              <a:solidFill>
                <a:schemeClr val="bg1"/>
              </a:solidFill>
              <a:ea typeface="Roboto" panose="02000000000000000000" pitchFamily="2" charset="0"/>
              <a:cs typeface="Consolas" panose="020B0609020204030204" pitchFamily="49" charset="0"/>
            </a:endParaRPr>
          </a:p>
        </p:txBody>
      </p:sp>
      <p:pic>
        <p:nvPicPr>
          <p:cNvPr id="7" name="Grafik 6" descr="Ein Bild, das Text, Buch enthält.&#10;&#10;Automatisch generierte Beschreibung">
            <a:extLst>
              <a:ext uri="{FF2B5EF4-FFF2-40B4-BE49-F238E27FC236}">
                <a16:creationId xmlns:a16="http://schemas.microsoft.com/office/drawing/2014/main" id="{51ADA36E-53FD-454F-838E-CCBD7DC463A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9" name="officeArt object">
            <a:extLst>
              <a:ext uri="{FF2B5EF4-FFF2-40B4-BE49-F238E27FC236}">
                <a16:creationId xmlns:a16="http://schemas.microsoft.com/office/drawing/2014/main" id="{20077CA0-2735-684A-85B9-AFD9658C8EE8}"/>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24" name="Titel 1">
            <a:extLst>
              <a:ext uri="{FF2B5EF4-FFF2-40B4-BE49-F238E27FC236}">
                <a16:creationId xmlns:a16="http://schemas.microsoft.com/office/drawing/2014/main" id="{EB3D855E-4302-4B43-AD21-60E4661DD889}"/>
              </a:ext>
            </a:extLst>
          </p:cNvPr>
          <p:cNvSpPr txBox="1">
            <a:spLocks/>
          </p:cNvSpPr>
          <p:nvPr/>
        </p:nvSpPr>
        <p:spPr>
          <a:xfrm>
            <a:off x="2299514" y="2791439"/>
            <a:ext cx="5167017"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„AWS wächst um 47%“</a:t>
            </a:r>
          </a:p>
        </p:txBody>
      </p:sp>
      <p:sp>
        <p:nvSpPr>
          <p:cNvPr id="10" name="Titel 1">
            <a:extLst>
              <a:ext uri="{FF2B5EF4-FFF2-40B4-BE49-F238E27FC236}">
                <a16:creationId xmlns:a16="http://schemas.microsoft.com/office/drawing/2014/main" id="{28F3BF45-F8C7-0A4A-B163-AF2C457E36F3}"/>
              </a:ext>
            </a:extLst>
          </p:cNvPr>
          <p:cNvSpPr txBox="1">
            <a:spLocks/>
          </p:cNvSpPr>
          <p:nvPr/>
        </p:nvSpPr>
        <p:spPr>
          <a:xfrm>
            <a:off x="7964905" y="6356356"/>
            <a:ext cx="3524376" cy="5556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e-DE" sz="1600">
                <a:solidFill>
                  <a:schemeClr val="bg1"/>
                </a:solidFill>
                <a:ea typeface="Roboto" panose="02000000000000000000" pitchFamily="2" charset="0"/>
                <a:cs typeface="Consolas" panose="020B0609020204030204" pitchFamily="49" charset="0"/>
              </a:rPr>
              <a:t>Quelle: Bernd Kling, 1.2.2019</a:t>
            </a:r>
          </a:p>
        </p:txBody>
      </p:sp>
      <p:grpSp>
        <p:nvGrpSpPr>
          <p:cNvPr id="13" name="Gruppieren 12">
            <a:extLst>
              <a:ext uri="{FF2B5EF4-FFF2-40B4-BE49-F238E27FC236}">
                <a16:creationId xmlns:a16="http://schemas.microsoft.com/office/drawing/2014/main" id="{06AAC5B3-9D02-BE4D-929B-9284F72678E2}"/>
              </a:ext>
            </a:extLst>
          </p:cNvPr>
          <p:cNvGrpSpPr/>
          <p:nvPr/>
        </p:nvGrpSpPr>
        <p:grpSpPr>
          <a:xfrm>
            <a:off x="5999748" y="503222"/>
            <a:ext cx="1592908" cy="2157961"/>
            <a:chOff x="5839326" y="49863"/>
            <a:chExt cx="2125579" cy="2879586"/>
          </a:xfrm>
        </p:grpSpPr>
        <p:pic>
          <p:nvPicPr>
            <p:cNvPr id="6" name="Grafik 5" descr="Signal">
              <a:extLst>
                <a:ext uri="{FF2B5EF4-FFF2-40B4-BE49-F238E27FC236}">
                  <a16:creationId xmlns:a16="http://schemas.microsoft.com/office/drawing/2014/main" id="{0B51EFD3-F169-854A-830B-5498F664E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326" y="803870"/>
              <a:ext cx="2125579" cy="2125579"/>
            </a:xfrm>
            <a:prstGeom prst="rect">
              <a:avLst/>
            </a:prstGeom>
          </p:spPr>
        </p:pic>
        <p:pic>
          <p:nvPicPr>
            <p:cNvPr id="12" name="Grafik 11" descr="Zurück">
              <a:extLst>
                <a:ext uri="{FF2B5EF4-FFF2-40B4-BE49-F238E27FC236}">
                  <a16:creationId xmlns:a16="http://schemas.microsoft.com/office/drawing/2014/main" id="{00BF943C-9063-B24B-8D18-FE7019BDF8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280421">
              <a:off x="5898912" y="250319"/>
              <a:ext cx="1942239" cy="1541328"/>
            </a:xfrm>
            <a:prstGeom prst="rect">
              <a:avLst/>
            </a:prstGeom>
          </p:spPr>
        </p:pic>
      </p:grpSp>
    </p:spTree>
    <p:extLst>
      <p:ext uri="{BB962C8B-B14F-4D97-AF65-F5344CB8AC3E}">
        <p14:creationId xmlns:p14="http://schemas.microsoft.com/office/powerpoint/2010/main" val="3967606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erweitern unserem Aufbau</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5</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8" name="Gruppieren 7">
            <a:extLst>
              <a:ext uri="{FF2B5EF4-FFF2-40B4-BE49-F238E27FC236}">
                <a16:creationId xmlns:a16="http://schemas.microsoft.com/office/drawing/2014/main" id="{15897CDA-BA2A-D64F-BF8C-87E397B5F071}"/>
              </a:ext>
            </a:extLst>
          </p:cNvPr>
          <p:cNvGrpSpPr/>
          <p:nvPr/>
        </p:nvGrpSpPr>
        <p:grpSpPr>
          <a:xfrm>
            <a:off x="1551454" y="2822091"/>
            <a:ext cx="9632848" cy="3468576"/>
            <a:chOff x="1141182" y="2129349"/>
            <a:chExt cx="10178459" cy="3646629"/>
          </a:xfrm>
        </p:grpSpPr>
        <p:pic>
          <p:nvPicPr>
            <p:cNvPr id="9" name="Grafik 8" descr="Ein Bild, das Tier enthält.&#10;&#10;Automatisch generierte Beschreibung">
              <a:extLst>
                <a:ext uri="{FF2B5EF4-FFF2-40B4-BE49-F238E27FC236}">
                  <a16:creationId xmlns:a16="http://schemas.microsoft.com/office/drawing/2014/main" id="{BA06859D-5385-0B4A-9370-19A5D1E7B9C0}"/>
                </a:ext>
              </a:extLst>
            </p:cNvPr>
            <p:cNvPicPr>
              <a:picLocks noChangeAspect="1"/>
            </p:cNvPicPr>
            <p:nvPr/>
          </p:nvPicPr>
          <p:blipFill>
            <a:blip r:embed="rId4"/>
            <a:stretch>
              <a:fillRect/>
            </a:stretch>
          </p:blipFill>
          <p:spPr>
            <a:xfrm>
              <a:off x="3200400" y="2129349"/>
              <a:ext cx="8119241" cy="3281246"/>
            </a:xfrm>
            <a:prstGeom prst="rect">
              <a:avLst/>
            </a:prstGeom>
          </p:spPr>
        </p:pic>
        <p:pic>
          <p:nvPicPr>
            <p:cNvPr id="10" name="Grafik 9">
              <a:extLst>
                <a:ext uri="{FF2B5EF4-FFF2-40B4-BE49-F238E27FC236}">
                  <a16:creationId xmlns:a16="http://schemas.microsoft.com/office/drawing/2014/main" id="{794DA28E-F9B7-1D48-9B5E-D452E935DDCB}"/>
                </a:ext>
              </a:extLst>
            </p:cNvPr>
            <p:cNvPicPr>
              <a:picLocks noChangeAspect="1"/>
            </p:cNvPicPr>
            <p:nvPr/>
          </p:nvPicPr>
          <p:blipFill>
            <a:blip r:embed="rId5"/>
            <a:stretch>
              <a:fillRect/>
            </a:stretch>
          </p:blipFill>
          <p:spPr>
            <a:xfrm>
              <a:off x="6930739" y="3394651"/>
              <a:ext cx="906846" cy="758536"/>
            </a:xfrm>
            <a:prstGeom prst="rect">
              <a:avLst/>
            </a:prstGeom>
          </p:spPr>
        </p:pic>
        <p:pic>
          <p:nvPicPr>
            <p:cNvPr id="11" name="Picture 2" descr="Bildergebnis für aws polly logo">
              <a:extLst>
                <a:ext uri="{FF2B5EF4-FFF2-40B4-BE49-F238E27FC236}">
                  <a16:creationId xmlns:a16="http://schemas.microsoft.com/office/drawing/2014/main" id="{5A70B73A-71B1-3345-A850-DD0E61F39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2634" y="3147921"/>
              <a:ext cx="1681880" cy="168188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Elektronik enthält.&#10;&#10;Automatisch generierte Beschreibung">
              <a:extLst>
                <a:ext uri="{FF2B5EF4-FFF2-40B4-BE49-F238E27FC236}">
                  <a16:creationId xmlns:a16="http://schemas.microsoft.com/office/drawing/2014/main" id="{8942300D-55EF-0F4D-A764-B8DB777C3A79}"/>
                </a:ext>
              </a:extLst>
            </p:cNvPr>
            <p:cNvPicPr>
              <a:picLocks noChangeAspect="1"/>
            </p:cNvPicPr>
            <p:nvPr/>
          </p:nvPicPr>
          <p:blipFill>
            <a:blip r:embed="rId7"/>
            <a:stretch>
              <a:fillRect/>
            </a:stretch>
          </p:blipFill>
          <p:spPr>
            <a:xfrm>
              <a:off x="1141182" y="4396213"/>
              <a:ext cx="1581412" cy="1379765"/>
            </a:xfrm>
            <a:prstGeom prst="rect">
              <a:avLst/>
            </a:prstGeom>
          </p:spPr>
        </p:pic>
        <p:pic>
          <p:nvPicPr>
            <p:cNvPr id="13" name="Grafik 12" descr="Ein Bild, das drinnen, Waffe enthält.&#10;&#10;Automatisch generierte Beschreibung">
              <a:extLst>
                <a:ext uri="{FF2B5EF4-FFF2-40B4-BE49-F238E27FC236}">
                  <a16:creationId xmlns:a16="http://schemas.microsoft.com/office/drawing/2014/main" id="{254FF0FC-A644-6D43-A98B-AA410856A7D5}"/>
                </a:ext>
              </a:extLst>
            </p:cNvPr>
            <p:cNvPicPr>
              <a:picLocks noChangeAspect="1"/>
            </p:cNvPicPr>
            <p:nvPr/>
          </p:nvPicPr>
          <p:blipFill>
            <a:blip r:embed="rId8"/>
            <a:stretch>
              <a:fillRect/>
            </a:stretch>
          </p:blipFill>
          <p:spPr>
            <a:xfrm rot="20516378">
              <a:off x="2533861" y="4300509"/>
              <a:ext cx="1429433" cy="245560"/>
            </a:xfrm>
            <a:prstGeom prst="rect">
              <a:avLst/>
            </a:prstGeom>
          </p:spPr>
        </p:pic>
        <p:pic>
          <p:nvPicPr>
            <p:cNvPr id="16" name="Grafik 15" descr="Ein Bild, das Screenshot enthält.&#10;&#10;Automatisch generierte Beschreibung">
              <a:extLst>
                <a:ext uri="{FF2B5EF4-FFF2-40B4-BE49-F238E27FC236}">
                  <a16:creationId xmlns:a16="http://schemas.microsoft.com/office/drawing/2014/main" id="{DC0E33A8-804E-1940-98D8-2F8758862971}"/>
                </a:ext>
              </a:extLst>
            </p:cNvPr>
            <p:cNvPicPr>
              <a:picLocks noChangeAspect="1"/>
            </p:cNvPicPr>
            <p:nvPr/>
          </p:nvPicPr>
          <p:blipFill>
            <a:blip r:embed="rId9"/>
            <a:stretch>
              <a:fillRect/>
            </a:stretch>
          </p:blipFill>
          <p:spPr>
            <a:xfrm>
              <a:off x="4156013" y="3219577"/>
              <a:ext cx="1556926" cy="1100790"/>
            </a:xfrm>
            <a:prstGeom prst="rect">
              <a:avLst/>
            </a:prstGeom>
          </p:spPr>
        </p:pic>
        <p:pic>
          <p:nvPicPr>
            <p:cNvPr id="17" name="Grafik 16" descr="Ein Bild, das drinnen, Waffe enthält.&#10;&#10;Automatisch generierte Beschreibung">
              <a:extLst>
                <a:ext uri="{FF2B5EF4-FFF2-40B4-BE49-F238E27FC236}">
                  <a16:creationId xmlns:a16="http://schemas.microsoft.com/office/drawing/2014/main" id="{09A6E12C-5B3C-AD42-BFE6-9B331F2D83C6}"/>
                </a:ext>
              </a:extLst>
            </p:cNvPr>
            <p:cNvPicPr>
              <a:picLocks noChangeAspect="1"/>
            </p:cNvPicPr>
            <p:nvPr/>
          </p:nvPicPr>
          <p:blipFill>
            <a:blip r:embed="rId8"/>
            <a:stretch>
              <a:fillRect/>
            </a:stretch>
          </p:blipFill>
          <p:spPr>
            <a:xfrm>
              <a:off x="5931560" y="3708582"/>
              <a:ext cx="714716" cy="122780"/>
            </a:xfrm>
            <a:prstGeom prst="rect">
              <a:avLst/>
            </a:prstGeom>
          </p:spPr>
        </p:pic>
        <p:pic>
          <p:nvPicPr>
            <p:cNvPr id="18" name="Grafik 17" descr="Ein Bild, das drinnen, Waffe enthält.&#10;&#10;Automatisch generierte Beschreibung">
              <a:extLst>
                <a:ext uri="{FF2B5EF4-FFF2-40B4-BE49-F238E27FC236}">
                  <a16:creationId xmlns:a16="http://schemas.microsoft.com/office/drawing/2014/main" id="{B9BD2186-D4AD-234B-A3DD-9146194994A7}"/>
                </a:ext>
              </a:extLst>
            </p:cNvPr>
            <p:cNvPicPr>
              <a:picLocks noChangeAspect="1"/>
            </p:cNvPicPr>
            <p:nvPr/>
          </p:nvPicPr>
          <p:blipFill>
            <a:blip r:embed="rId8"/>
            <a:stretch>
              <a:fillRect/>
            </a:stretch>
          </p:blipFill>
          <p:spPr>
            <a:xfrm>
              <a:off x="7993133" y="3713121"/>
              <a:ext cx="714716" cy="122780"/>
            </a:xfrm>
            <a:prstGeom prst="rect">
              <a:avLst/>
            </a:prstGeom>
          </p:spPr>
        </p:pic>
      </p:grpSp>
    </p:spTree>
    <p:extLst>
      <p:ext uri="{BB962C8B-B14F-4D97-AF65-F5344CB8AC3E}">
        <p14:creationId xmlns:p14="http://schemas.microsoft.com/office/powerpoint/2010/main" val="1264748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5</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Titel 1">
            <a:extLst>
              <a:ext uri="{FF2B5EF4-FFF2-40B4-BE49-F238E27FC236}">
                <a16:creationId xmlns:a16="http://schemas.microsoft.com/office/drawing/2014/main" id="{3D078DC8-3815-1342-8BA0-BBAAF0A4918E}"/>
              </a:ext>
            </a:extLst>
          </p:cNvPr>
          <p:cNvSpPr txBox="1">
            <a:spLocks/>
          </p:cNvSpPr>
          <p:nvPr/>
        </p:nvSpPr>
        <p:spPr>
          <a:xfrm>
            <a:off x="4758155" y="3264116"/>
            <a:ext cx="5489796" cy="345072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a:solidFill>
                  <a:schemeClr val="bg1"/>
                </a:solidFill>
                <a:ea typeface="DengXian"/>
                <a:cs typeface="Courier New"/>
              </a:rPr>
              <a:t>1)  </a:t>
            </a:r>
            <a:r>
              <a:rPr lang="de-DE" sz="2400">
                <a:solidFill>
                  <a:schemeClr val="bg1"/>
                </a:solidFill>
                <a:latin typeface="Courier New"/>
                <a:ea typeface="DengXian"/>
                <a:cs typeface="Courier New"/>
              </a:rPr>
              <a:t>cd ..</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  cd task5</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  ./deploy.sh</a:t>
            </a:r>
          </a:p>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2)  Browser öffnet sich automatisch</a:t>
            </a:r>
          </a:p>
          <a:p>
            <a:pPr algn="l">
              <a:lnSpc>
                <a:spcPct val="100000"/>
              </a:lnSpc>
              <a:spcBef>
                <a:spcPts val="0"/>
              </a:spcBef>
              <a:spcAft>
                <a:spcPts val="2000"/>
              </a:spcAft>
            </a:pPr>
            <a:r>
              <a:rPr lang="de-DE" sz="2400">
                <a:solidFill>
                  <a:schemeClr val="bg1"/>
                </a:solidFill>
                <a:ea typeface="DengXian"/>
                <a:cs typeface="Courier New"/>
              </a:rPr>
              <a:t>3)  Probieren Sie es aus!</a:t>
            </a:r>
            <a:endParaRPr lang="de-DE" sz="2400">
              <a:solidFill>
                <a:schemeClr val="bg1"/>
              </a:solidFill>
              <a:ea typeface="DengXian" panose="02010600030101010101" pitchFamily="2" charset="-122"/>
              <a:cs typeface="Courier New" panose="02070309020205020404" pitchFamily="49" charset="0"/>
            </a:endParaRPr>
          </a:p>
        </p:txBody>
      </p:sp>
      <p:sp>
        <p:nvSpPr>
          <p:cNvPr id="16" name="Titel 1">
            <a:extLst>
              <a:ext uri="{FF2B5EF4-FFF2-40B4-BE49-F238E27FC236}">
                <a16:creationId xmlns:a16="http://schemas.microsoft.com/office/drawing/2014/main" id="{F3CB129C-98A4-2448-80FE-ED0380C01A58}"/>
              </a:ext>
            </a:extLst>
          </p:cNvPr>
          <p:cNvSpPr txBox="1">
            <a:spLocks/>
          </p:cNvSpPr>
          <p:nvPr/>
        </p:nvSpPr>
        <p:spPr>
          <a:xfrm>
            <a:off x="4761445" y="266660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920273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0" name="Titel 1">
            <a:extLst>
              <a:ext uri="{FF2B5EF4-FFF2-40B4-BE49-F238E27FC236}">
                <a16:creationId xmlns:a16="http://schemas.microsoft.com/office/drawing/2014/main" id="{1ED1C9BD-4A46-6A4E-BE19-B638B5E087A6}"/>
              </a:ext>
            </a:extLst>
          </p:cNvPr>
          <p:cNvSpPr txBox="1">
            <a:spLocks/>
          </p:cNvSpPr>
          <p:nvPr/>
        </p:nvSpPr>
        <p:spPr>
          <a:xfrm>
            <a:off x="4682099" y="2528060"/>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Noch mehr Dienste?</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32" name="Grafik 31">
            <a:extLst>
              <a:ext uri="{FF2B5EF4-FFF2-40B4-BE49-F238E27FC236}">
                <a16:creationId xmlns:a16="http://schemas.microsoft.com/office/drawing/2014/main" id="{9130B3F8-231C-AD4C-84FF-66783FA8BF10}"/>
              </a:ext>
            </a:extLst>
          </p:cNvPr>
          <p:cNvPicPr>
            <a:picLocks noChangeAspect="1"/>
          </p:cNvPicPr>
          <p:nvPr/>
        </p:nvPicPr>
        <p:blipFill>
          <a:blip r:embed="rId4"/>
          <a:stretch>
            <a:fillRect/>
          </a:stretch>
        </p:blipFill>
        <p:spPr>
          <a:xfrm>
            <a:off x="2804589" y="3113446"/>
            <a:ext cx="8006973" cy="3744554"/>
          </a:xfrm>
          <a:prstGeom prst="rect">
            <a:avLst/>
          </a:prstGeom>
        </p:spPr>
      </p:pic>
      <p:grpSp>
        <p:nvGrpSpPr>
          <p:cNvPr id="2" name="Gruppieren 1">
            <a:extLst>
              <a:ext uri="{FF2B5EF4-FFF2-40B4-BE49-F238E27FC236}">
                <a16:creationId xmlns:a16="http://schemas.microsoft.com/office/drawing/2014/main" id="{0A1CD90B-6D83-EE41-AC40-DBFCFC462435}"/>
              </a:ext>
            </a:extLst>
          </p:cNvPr>
          <p:cNvGrpSpPr/>
          <p:nvPr/>
        </p:nvGrpSpPr>
        <p:grpSpPr>
          <a:xfrm>
            <a:off x="3358302" y="3228109"/>
            <a:ext cx="7280389" cy="3462472"/>
            <a:chOff x="997337" y="1530881"/>
            <a:chExt cx="8523100" cy="4053491"/>
          </a:xfrm>
        </p:grpSpPr>
        <p:sp>
          <p:nvSpPr>
            <p:cNvPr id="33" name="Oval 32">
              <a:extLst>
                <a:ext uri="{FF2B5EF4-FFF2-40B4-BE49-F238E27FC236}">
                  <a16:creationId xmlns:a16="http://schemas.microsoft.com/office/drawing/2014/main" id="{669AB2EF-2F2A-B849-87F2-F4D06AD6640C}"/>
                </a:ext>
              </a:extLst>
            </p:cNvPr>
            <p:cNvSpPr/>
            <p:nvPr/>
          </p:nvSpPr>
          <p:spPr>
            <a:xfrm>
              <a:off x="6265008" y="2563467"/>
              <a:ext cx="2029882" cy="19883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itel 1">
              <a:extLst>
                <a:ext uri="{FF2B5EF4-FFF2-40B4-BE49-F238E27FC236}">
                  <a16:creationId xmlns:a16="http://schemas.microsoft.com/office/drawing/2014/main" id="{8C03D3B4-FE58-3243-87D5-1BDF7BA44F8A}"/>
                </a:ext>
              </a:extLst>
            </p:cNvPr>
            <p:cNvSpPr txBox="1">
              <a:spLocks/>
            </p:cNvSpPr>
            <p:nvPr/>
          </p:nvSpPr>
          <p:spPr>
            <a:xfrm>
              <a:off x="6138475" y="3248773"/>
              <a:ext cx="2282947" cy="6794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000" b="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AWS</a:t>
              </a:r>
              <a:r>
                <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 </a:t>
              </a:r>
              <a:r>
                <a:rPr lang="de-DE" sz="2000" err="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Rekognition</a:t>
              </a:r>
              <a:endPar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endParaRPr>
            </a:p>
          </p:txBody>
        </p:sp>
        <p:sp>
          <p:nvSpPr>
            <p:cNvPr id="35" name="Oval 34">
              <a:extLst>
                <a:ext uri="{FF2B5EF4-FFF2-40B4-BE49-F238E27FC236}">
                  <a16:creationId xmlns:a16="http://schemas.microsoft.com/office/drawing/2014/main" id="{3E7B0248-40AE-3840-BD57-51822623CDD3}"/>
                </a:ext>
              </a:extLst>
            </p:cNvPr>
            <p:cNvSpPr/>
            <p:nvPr/>
          </p:nvSpPr>
          <p:spPr>
            <a:xfrm>
              <a:off x="3736690" y="3596053"/>
              <a:ext cx="2029882" cy="19883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Titel 1">
              <a:extLst>
                <a:ext uri="{FF2B5EF4-FFF2-40B4-BE49-F238E27FC236}">
                  <a16:creationId xmlns:a16="http://schemas.microsoft.com/office/drawing/2014/main" id="{5454CCB1-AD5A-DE47-9117-91B8A737D950}"/>
                </a:ext>
              </a:extLst>
            </p:cNvPr>
            <p:cNvSpPr txBox="1">
              <a:spLocks/>
            </p:cNvSpPr>
            <p:nvPr/>
          </p:nvSpPr>
          <p:spPr>
            <a:xfrm>
              <a:off x="3736690" y="4348707"/>
              <a:ext cx="2029882" cy="571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000" b="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AWS</a:t>
              </a:r>
              <a:r>
                <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 </a:t>
              </a:r>
              <a:br>
                <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br>
              <a:r>
                <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Translation</a:t>
              </a:r>
            </a:p>
          </p:txBody>
        </p:sp>
        <p:sp>
          <p:nvSpPr>
            <p:cNvPr id="40" name="Oval 39">
              <a:extLst>
                <a:ext uri="{FF2B5EF4-FFF2-40B4-BE49-F238E27FC236}">
                  <a16:creationId xmlns:a16="http://schemas.microsoft.com/office/drawing/2014/main" id="{FD7363B5-7A09-5A45-939A-F419BB590117}"/>
                </a:ext>
              </a:extLst>
            </p:cNvPr>
            <p:cNvSpPr/>
            <p:nvPr/>
          </p:nvSpPr>
          <p:spPr>
            <a:xfrm>
              <a:off x="8076249" y="1530881"/>
              <a:ext cx="858496" cy="81485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itel 1">
              <a:extLst>
                <a:ext uri="{FF2B5EF4-FFF2-40B4-BE49-F238E27FC236}">
                  <a16:creationId xmlns:a16="http://schemas.microsoft.com/office/drawing/2014/main" id="{16F57979-4A76-BD44-85B3-E56513EC411C}"/>
                </a:ext>
              </a:extLst>
            </p:cNvPr>
            <p:cNvSpPr txBox="1">
              <a:spLocks/>
            </p:cNvSpPr>
            <p:nvPr/>
          </p:nvSpPr>
          <p:spPr>
            <a:xfrm>
              <a:off x="7490555" y="1627220"/>
              <a:ext cx="2029882" cy="571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b="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t>
              </a:r>
              <a:endParaRPr lang="de-DE" sz="24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endParaRPr>
            </a:p>
          </p:txBody>
        </p:sp>
        <p:sp>
          <p:nvSpPr>
            <p:cNvPr id="42" name="Oval 41">
              <a:extLst>
                <a:ext uri="{FF2B5EF4-FFF2-40B4-BE49-F238E27FC236}">
                  <a16:creationId xmlns:a16="http://schemas.microsoft.com/office/drawing/2014/main" id="{8113EB38-5240-4E42-AB4B-46CED7CD65EC}"/>
                </a:ext>
              </a:extLst>
            </p:cNvPr>
            <p:cNvSpPr/>
            <p:nvPr/>
          </p:nvSpPr>
          <p:spPr>
            <a:xfrm>
              <a:off x="997337" y="1530881"/>
              <a:ext cx="3099521" cy="289335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3" name="Picture 2" descr="Bildergebnis für aws polly logo">
              <a:extLst>
                <a:ext uri="{FF2B5EF4-FFF2-40B4-BE49-F238E27FC236}">
                  <a16:creationId xmlns:a16="http://schemas.microsoft.com/office/drawing/2014/main" id="{3F9693F6-E1C2-F24D-BA74-D853B9B06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313" y="1648772"/>
              <a:ext cx="2531837" cy="2545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8146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7" name="Rechteck 6">
            <a:extLst>
              <a:ext uri="{FF2B5EF4-FFF2-40B4-BE49-F238E27FC236}">
                <a16:creationId xmlns:a16="http://schemas.microsoft.com/office/drawing/2014/main" id="{C1ABD84A-D3A8-D74C-A6E4-398CDF3D9E91}"/>
              </a:ext>
            </a:extLst>
          </p:cNvPr>
          <p:cNvSpPr/>
          <p:nvPr/>
        </p:nvSpPr>
        <p:spPr>
          <a:xfrm>
            <a:off x="3339732" y="3468737"/>
            <a:ext cx="3610284" cy="1323439"/>
          </a:xfrm>
          <a:prstGeom prst="rect">
            <a:avLst/>
          </a:prstGeom>
        </p:spPr>
        <p:txBody>
          <a:bodyPr wrap="none">
            <a:spAutoFit/>
          </a:bodyPr>
          <a:lstStyle/>
          <a:p>
            <a:r>
              <a:rPr lang="de-DE" sz="8000">
                <a:solidFill>
                  <a:schemeClr val="bg1"/>
                </a:solidFill>
                <a:latin typeface="Impact" panose="020B0806030902050204" pitchFamily="34" charset="0"/>
                <a:ea typeface="DengXian" panose="02010600030101010101" pitchFamily="2" charset="-122"/>
                <a:cs typeface="Consolas" panose="020B0609020204030204" pitchFamily="49" charset="0"/>
              </a:rPr>
              <a:t>Fragen?</a:t>
            </a:r>
            <a:endParaRPr lang="de-DE" sz="8000">
              <a:solidFill>
                <a:schemeClr val="bg1"/>
              </a:solidFill>
              <a:latin typeface="Impact" panose="020B0806030902050204" pitchFamily="34" charset="0"/>
            </a:endParaRPr>
          </a:p>
        </p:txBody>
      </p:sp>
      <p:sp>
        <p:nvSpPr>
          <p:cNvPr id="23" name="Würfel 22">
            <a:extLst>
              <a:ext uri="{FF2B5EF4-FFF2-40B4-BE49-F238E27FC236}">
                <a16:creationId xmlns:a16="http://schemas.microsoft.com/office/drawing/2014/main" id="{1379C4D4-253A-504D-86F5-8165639E788B}"/>
              </a:ext>
            </a:extLst>
          </p:cNvPr>
          <p:cNvSpPr/>
          <p:nvPr/>
        </p:nvSpPr>
        <p:spPr>
          <a:xfrm>
            <a:off x="8382766" y="3934658"/>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042142B1-D39A-BC4F-832F-49056CB9BA6F}"/>
              </a:ext>
            </a:extLst>
          </p:cNvPr>
          <p:cNvSpPr/>
          <p:nvPr/>
        </p:nvSpPr>
        <p:spPr>
          <a:xfrm>
            <a:off x="9208242" y="3934658"/>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67B3B61D-BDB6-7F40-A794-572316983523}"/>
              </a:ext>
            </a:extLst>
          </p:cNvPr>
          <p:cNvSpPr/>
          <p:nvPr/>
        </p:nvSpPr>
        <p:spPr>
          <a:xfrm>
            <a:off x="8053820" y="4272730"/>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Würfel 25">
            <a:extLst>
              <a:ext uri="{FF2B5EF4-FFF2-40B4-BE49-F238E27FC236}">
                <a16:creationId xmlns:a16="http://schemas.microsoft.com/office/drawing/2014/main" id="{F550EDBA-8E21-FA4E-99EE-A809336951A6}"/>
              </a:ext>
            </a:extLst>
          </p:cNvPr>
          <p:cNvSpPr/>
          <p:nvPr/>
        </p:nvSpPr>
        <p:spPr>
          <a:xfrm>
            <a:off x="8879296" y="4272730"/>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CCF1D348-CB26-C840-A0DE-7D613B2FF980}"/>
              </a:ext>
            </a:extLst>
          </p:cNvPr>
          <p:cNvSpPr/>
          <p:nvPr/>
        </p:nvSpPr>
        <p:spPr>
          <a:xfrm>
            <a:off x="9715616" y="427273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721DE2D5-A323-C640-B420-6080A47FBB23}"/>
              </a:ext>
            </a:extLst>
          </p:cNvPr>
          <p:cNvSpPr/>
          <p:nvPr/>
        </p:nvSpPr>
        <p:spPr>
          <a:xfrm>
            <a:off x="8382766" y="3113625"/>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71FD1FEC-0A63-7946-BF13-7828614C2434}"/>
              </a:ext>
            </a:extLst>
          </p:cNvPr>
          <p:cNvSpPr/>
          <p:nvPr/>
        </p:nvSpPr>
        <p:spPr>
          <a:xfrm>
            <a:off x="9208242" y="3113625"/>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12B8DCFE-39FA-A24B-9919-0287A535A7A3}"/>
              </a:ext>
            </a:extLst>
          </p:cNvPr>
          <p:cNvSpPr/>
          <p:nvPr/>
        </p:nvSpPr>
        <p:spPr>
          <a:xfrm>
            <a:off x="8053820" y="3451697"/>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1966B92-4B65-7448-93B2-0A17410DB11A}"/>
              </a:ext>
            </a:extLst>
          </p:cNvPr>
          <p:cNvSpPr/>
          <p:nvPr/>
        </p:nvSpPr>
        <p:spPr>
          <a:xfrm>
            <a:off x="8879296" y="3451697"/>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00F483CE-9892-2A48-884B-5AD00AB57981}"/>
              </a:ext>
            </a:extLst>
          </p:cNvPr>
          <p:cNvSpPr/>
          <p:nvPr/>
        </p:nvSpPr>
        <p:spPr>
          <a:xfrm>
            <a:off x="9715616" y="3451697"/>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A1CA951E-2B2C-9B41-A728-2B31015CAE73}"/>
              </a:ext>
            </a:extLst>
          </p:cNvPr>
          <p:cNvSpPr/>
          <p:nvPr/>
        </p:nvSpPr>
        <p:spPr>
          <a:xfrm>
            <a:off x="8053820" y="2630664"/>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333FF838-195A-AC45-BE19-AF49129441D0}"/>
              </a:ext>
            </a:extLst>
          </p:cNvPr>
          <p:cNvSpPr/>
          <p:nvPr/>
        </p:nvSpPr>
        <p:spPr>
          <a:xfrm>
            <a:off x="8879296" y="2630664"/>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E23F4FD9-BE8F-4046-89A1-640737B7B736}"/>
              </a:ext>
            </a:extLst>
          </p:cNvPr>
          <p:cNvSpPr/>
          <p:nvPr/>
        </p:nvSpPr>
        <p:spPr>
          <a:xfrm>
            <a:off x="9715616" y="26306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7667DF5-F1BD-3B49-BC97-8BD1C1CEFBC3}"/>
              </a:ext>
            </a:extLst>
          </p:cNvPr>
          <p:cNvSpPr/>
          <p:nvPr/>
        </p:nvSpPr>
        <p:spPr>
          <a:xfrm>
            <a:off x="7725976" y="4581864"/>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3B738998-DDB0-E844-B802-7791D899BEDA}"/>
              </a:ext>
            </a:extLst>
          </p:cNvPr>
          <p:cNvSpPr/>
          <p:nvPr/>
        </p:nvSpPr>
        <p:spPr>
          <a:xfrm>
            <a:off x="8551452" y="4581864"/>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5D5D8D6-30F6-EA48-962F-7328321B36C8}"/>
              </a:ext>
            </a:extLst>
          </p:cNvPr>
          <p:cNvSpPr/>
          <p:nvPr/>
        </p:nvSpPr>
        <p:spPr>
          <a:xfrm>
            <a:off x="9387772" y="45818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F3A4618A-2A04-2443-88FB-6E207371423B}"/>
              </a:ext>
            </a:extLst>
          </p:cNvPr>
          <p:cNvSpPr/>
          <p:nvPr/>
        </p:nvSpPr>
        <p:spPr>
          <a:xfrm>
            <a:off x="7397030" y="4919936"/>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391ECA34-F6F5-8040-9DB0-D5C875CA1A67}"/>
              </a:ext>
            </a:extLst>
          </p:cNvPr>
          <p:cNvSpPr/>
          <p:nvPr/>
        </p:nvSpPr>
        <p:spPr>
          <a:xfrm>
            <a:off x="8222506" y="4919936"/>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B8A1391C-C31E-244D-93E9-DEF511C6487A}"/>
              </a:ext>
            </a:extLst>
          </p:cNvPr>
          <p:cNvSpPr/>
          <p:nvPr/>
        </p:nvSpPr>
        <p:spPr>
          <a:xfrm>
            <a:off x="9058826" y="4919936"/>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Würfel 3">
            <a:extLst>
              <a:ext uri="{FF2B5EF4-FFF2-40B4-BE49-F238E27FC236}">
                <a16:creationId xmlns:a16="http://schemas.microsoft.com/office/drawing/2014/main" id="{FDD46ADA-42C7-1948-AEC5-763EB5925D9C}"/>
              </a:ext>
            </a:extLst>
          </p:cNvPr>
          <p:cNvSpPr/>
          <p:nvPr/>
        </p:nvSpPr>
        <p:spPr>
          <a:xfrm>
            <a:off x="7725976" y="3760831"/>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Würfel 4">
            <a:extLst>
              <a:ext uri="{FF2B5EF4-FFF2-40B4-BE49-F238E27FC236}">
                <a16:creationId xmlns:a16="http://schemas.microsoft.com/office/drawing/2014/main" id="{5B4A3C2A-1242-CB48-803E-5D85FA706F32}"/>
              </a:ext>
            </a:extLst>
          </p:cNvPr>
          <p:cNvSpPr/>
          <p:nvPr/>
        </p:nvSpPr>
        <p:spPr>
          <a:xfrm>
            <a:off x="8551452" y="3760831"/>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Würfel 5">
            <a:extLst>
              <a:ext uri="{FF2B5EF4-FFF2-40B4-BE49-F238E27FC236}">
                <a16:creationId xmlns:a16="http://schemas.microsoft.com/office/drawing/2014/main" id="{92E3B06F-24BF-2645-8152-76690024451B}"/>
              </a:ext>
            </a:extLst>
          </p:cNvPr>
          <p:cNvSpPr/>
          <p:nvPr/>
        </p:nvSpPr>
        <p:spPr>
          <a:xfrm>
            <a:off x="9387772" y="3760831"/>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Würfel 7">
            <a:extLst>
              <a:ext uri="{FF2B5EF4-FFF2-40B4-BE49-F238E27FC236}">
                <a16:creationId xmlns:a16="http://schemas.microsoft.com/office/drawing/2014/main" id="{367A6337-C5E5-8240-92EF-CA2B6D80D25E}"/>
              </a:ext>
            </a:extLst>
          </p:cNvPr>
          <p:cNvSpPr/>
          <p:nvPr/>
        </p:nvSpPr>
        <p:spPr>
          <a:xfrm>
            <a:off x="7725976" y="2939798"/>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Würfel 8">
            <a:extLst>
              <a:ext uri="{FF2B5EF4-FFF2-40B4-BE49-F238E27FC236}">
                <a16:creationId xmlns:a16="http://schemas.microsoft.com/office/drawing/2014/main" id="{B027CCBA-84E6-9343-AB56-F03E27442FFE}"/>
              </a:ext>
            </a:extLst>
          </p:cNvPr>
          <p:cNvSpPr/>
          <p:nvPr/>
        </p:nvSpPr>
        <p:spPr>
          <a:xfrm>
            <a:off x="8551452" y="2939798"/>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0956C287-12B7-3246-BD71-53F0C43376EB}"/>
              </a:ext>
            </a:extLst>
          </p:cNvPr>
          <p:cNvSpPr/>
          <p:nvPr/>
        </p:nvSpPr>
        <p:spPr>
          <a:xfrm>
            <a:off x="9387772" y="2939798"/>
            <a:ext cx="923075" cy="880919"/>
          </a:xfrm>
          <a:prstGeom prst="cube">
            <a:avLst/>
          </a:prstGeom>
          <a:solidFill>
            <a:srgbClr val="BFBFB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BA2BBCB9-CD25-C743-81D4-7CEA36E7E9E8}"/>
              </a:ext>
            </a:extLst>
          </p:cNvPr>
          <p:cNvSpPr/>
          <p:nvPr/>
        </p:nvSpPr>
        <p:spPr>
          <a:xfrm>
            <a:off x="7397030" y="4098903"/>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0FD15210-ADD7-5541-AEF7-EB3358EFA92B}"/>
              </a:ext>
            </a:extLst>
          </p:cNvPr>
          <p:cNvSpPr/>
          <p:nvPr/>
        </p:nvSpPr>
        <p:spPr>
          <a:xfrm>
            <a:off x="8222506" y="4098903"/>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B82DE2AC-1037-4E44-9DCA-374266BF0F2F}"/>
              </a:ext>
            </a:extLst>
          </p:cNvPr>
          <p:cNvSpPr/>
          <p:nvPr/>
        </p:nvSpPr>
        <p:spPr>
          <a:xfrm>
            <a:off x="9058826" y="4098903"/>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ürfel 13">
            <a:extLst>
              <a:ext uri="{FF2B5EF4-FFF2-40B4-BE49-F238E27FC236}">
                <a16:creationId xmlns:a16="http://schemas.microsoft.com/office/drawing/2014/main" id="{5EF5DFE6-FBFB-8946-813D-DA6F0695706C}"/>
              </a:ext>
            </a:extLst>
          </p:cNvPr>
          <p:cNvSpPr/>
          <p:nvPr/>
        </p:nvSpPr>
        <p:spPr>
          <a:xfrm>
            <a:off x="7397030" y="3277870"/>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70753518-DF70-E44C-A99F-FDDC66BA4370}"/>
              </a:ext>
            </a:extLst>
          </p:cNvPr>
          <p:cNvSpPr/>
          <p:nvPr/>
        </p:nvSpPr>
        <p:spPr>
          <a:xfrm>
            <a:off x="8222506" y="3277870"/>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0A2A848F-053A-BE4B-88DC-8592D937ECDC}"/>
              </a:ext>
            </a:extLst>
          </p:cNvPr>
          <p:cNvSpPr/>
          <p:nvPr/>
        </p:nvSpPr>
        <p:spPr>
          <a:xfrm>
            <a:off x="9058826" y="327787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Tree>
    <p:extLst>
      <p:ext uri="{BB962C8B-B14F-4D97-AF65-F5344CB8AC3E}">
        <p14:creationId xmlns:p14="http://schemas.microsoft.com/office/powerpoint/2010/main" val="1074914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8646-DF63-0C4A-98AC-D002BA0030E1}"/>
              </a:ext>
            </a:extLst>
          </p:cNvPr>
          <p:cNvSpPr>
            <a:spLocks noGrp="1"/>
          </p:cNvSpPr>
          <p:nvPr>
            <p:ph type="ctrTitle"/>
          </p:nvPr>
        </p:nvSpPr>
        <p:spPr>
          <a:xfrm>
            <a:off x="462087" y="852477"/>
            <a:ext cx="11527134" cy="2954720"/>
          </a:xfrm>
        </p:spPr>
        <p:txBody>
          <a:bodyPr>
            <a:noAutofit/>
          </a:bodyPr>
          <a:lstStyle/>
          <a:p>
            <a:r>
              <a:rPr lang="de-DE" sz="8000">
                <a:solidFill>
                  <a:schemeClr val="bg1"/>
                </a:solidFill>
                <a:latin typeface="Impact" panose="020B0806030902050204" pitchFamily="34" charset="0"/>
              </a:rPr>
              <a:t>Wie alles begann</a:t>
            </a:r>
          </a:p>
        </p:txBody>
      </p:sp>
      <p:pic>
        <p:nvPicPr>
          <p:cNvPr id="3" name="Grafik 2" descr="Ein Bild, das Text, Buch enthält.&#10;&#10;Automatisch generierte Beschreibung">
            <a:extLst>
              <a:ext uri="{FF2B5EF4-FFF2-40B4-BE49-F238E27FC236}">
                <a16:creationId xmlns:a16="http://schemas.microsoft.com/office/drawing/2014/main" id="{B9EC593F-1090-C247-A510-5C972CD1B62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 name="officeArt object">
            <a:extLst>
              <a:ext uri="{FF2B5EF4-FFF2-40B4-BE49-F238E27FC236}">
                <a16:creationId xmlns:a16="http://schemas.microsoft.com/office/drawing/2014/main" id="{9FD21013-837A-4742-AD6B-816BD1D7A693}"/>
              </a:ext>
            </a:extLst>
          </p:cNvPr>
          <p:cNvSpPr/>
          <p:nvPr/>
        </p:nvSpPr>
        <p:spPr>
          <a:xfrm flipH="1">
            <a:off x="7508297" y="2655276"/>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5" name="officeArt object">
            <a:extLst>
              <a:ext uri="{FF2B5EF4-FFF2-40B4-BE49-F238E27FC236}">
                <a16:creationId xmlns:a16="http://schemas.microsoft.com/office/drawing/2014/main" id="{E4357AA6-0404-1A4F-B9F0-6D82BBDE3B1D}"/>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6" name="officeArt object">
            <a:extLst>
              <a:ext uri="{FF2B5EF4-FFF2-40B4-BE49-F238E27FC236}">
                <a16:creationId xmlns:a16="http://schemas.microsoft.com/office/drawing/2014/main" id="{97BF256F-4036-EC49-8DB5-E493894AE6BF}"/>
              </a:ext>
            </a:extLst>
          </p:cNvPr>
          <p:cNvSpPr/>
          <p:nvPr/>
        </p:nvSpPr>
        <p:spPr>
          <a:xfrm flipH="1">
            <a:off x="5081953" y="4197825"/>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1530624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8" name="officeArt object">
            <a:extLst>
              <a:ext uri="{FF2B5EF4-FFF2-40B4-BE49-F238E27FC236}">
                <a16:creationId xmlns:a16="http://schemas.microsoft.com/office/drawing/2014/main" id="{9D14563A-CAB2-F740-AC50-DED09704E1AA}"/>
              </a:ext>
            </a:extLst>
          </p:cNvPr>
          <p:cNvSpPr/>
          <p:nvPr/>
        </p:nvSpPr>
        <p:spPr>
          <a:xfrm flipH="1">
            <a:off x="-234695" y="-259567"/>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17" name="Titel 1">
            <a:extLst>
              <a:ext uri="{FF2B5EF4-FFF2-40B4-BE49-F238E27FC236}">
                <a16:creationId xmlns:a16="http://schemas.microsoft.com/office/drawing/2014/main" id="{4A495617-0D20-3945-9D3F-8AB2DE71C533}"/>
              </a:ext>
            </a:extLst>
          </p:cNvPr>
          <p:cNvSpPr txBox="1">
            <a:spLocks/>
          </p:cNvSpPr>
          <p:nvPr/>
        </p:nvSpPr>
        <p:spPr>
          <a:xfrm>
            <a:off x="2923083" y="4087867"/>
            <a:ext cx="4643940" cy="243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de-DE" sz="2400">
                <a:solidFill>
                  <a:schemeClr val="bg1"/>
                </a:solidFill>
                <a:ea typeface="Roboto" panose="02000000000000000000" pitchFamily="2" charset="0"/>
                <a:cs typeface="Consolas" panose="020B0609020204030204" pitchFamily="49" charset="0"/>
              </a:rPr>
              <a:t>geringere Total </a:t>
            </a:r>
            <a:r>
              <a:rPr lang="de-DE" sz="2400" err="1">
                <a:solidFill>
                  <a:schemeClr val="bg1"/>
                </a:solidFill>
                <a:ea typeface="Roboto" panose="02000000000000000000" pitchFamily="2" charset="0"/>
                <a:cs typeface="Consolas" panose="020B0609020204030204" pitchFamily="49" charset="0"/>
              </a:rPr>
              <a:t>Cost</a:t>
            </a:r>
            <a:r>
              <a:rPr lang="de-DE" sz="2400">
                <a:solidFill>
                  <a:schemeClr val="bg1"/>
                </a:solidFill>
                <a:ea typeface="Roboto" panose="02000000000000000000" pitchFamily="2" charset="0"/>
                <a:cs typeface="Consolas" panose="020B0609020204030204" pitchFamily="49" charset="0"/>
              </a:rPr>
              <a:t> </a:t>
            </a:r>
            <a:r>
              <a:rPr lang="de-DE" sz="2400" err="1">
                <a:solidFill>
                  <a:schemeClr val="bg1"/>
                </a:solidFill>
                <a:ea typeface="Roboto" panose="02000000000000000000" pitchFamily="2" charset="0"/>
                <a:cs typeface="Consolas" panose="020B0609020204030204" pitchFamily="49" charset="0"/>
              </a:rPr>
              <a:t>of</a:t>
            </a:r>
            <a:r>
              <a:rPr lang="de-DE" sz="2400">
                <a:solidFill>
                  <a:schemeClr val="bg1"/>
                </a:solidFill>
                <a:ea typeface="Roboto" panose="02000000000000000000" pitchFamily="2" charset="0"/>
                <a:cs typeface="Consolas" panose="020B0609020204030204" pitchFamily="49" charset="0"/>
              </a:rPr>
              <a:t> Ownership</a:t>
            </a:r>
          </a:p>
          <a:p>
            <a:pPr algn="r"/>
            <a:endParaRPr lang="de-DE" sz="2400">
              <a:solidFill>
                <a:schemeClr val="bg1"/>
              </a:solidFill>
              <a:ea typeface="Roboto" panose="02000000000000000000" pitchFamily="2" charset="0"/>
              <a:cs typeface="Consolas" panose="020B0609020204030204" pitchFamily="49" charset="0"/>
            </a:endParaRPr>
          </a:p>
          <a:p>
            <a:pPr algn="r"/>
            <a:r>
              <a:rPr lang="de-DE" sz="2400">
                <a:solidFill>
                  <a:schemeClr val="bg1"/>
                </a:solidFill>
                <a:ea typeface="Roboto" panose="02000000000000000000" pitchFamily="2" charset="0"/>
                <a:cs typeface="Consolas" panose="020B0609020204030204" pitchFamily="49" charset="0"/>
              </a:rPr>
              <a:t>Leichte Skalierung</a:t>
            </a:r>
          </a:p>
          <a:p>
            <a:pPr algn="r"/>
            <a:endParaRPr lang="de-DE" sz="2400">
              <a:solidFill>
                <a:schemeClr val="bg1"/>
              </a:solidFill>
              <a:ea typeface="Roboto" panose="02000000000000000000" pitchFamily="2" charset="0"/>
              <a:cs typeface="Consolas" panose="020B0609020204030204" pitchFamily="49" charset="0"/>
            </a:endParaRPr>
          </a:p>
          <a:p>
            <a:pPr algn="r"/>
            <a:r>
              <a:rPr lang="de-DE" sz="2400">
                <a:solidFill>
                  <a:schemeClr val="bg1"/>
                </a:solidFill>
                <a:ea typeface="Roboto" panose="02000000000000000000" pitchFamily="2" charset="0"/>
                <a:cs typeface="Consolas" panose="020B0609020204030204" pitchFamily="49" charset="0"/>
              </a:rPr>
              <a:t>Schnellere Reaktionszeiten</a:t>
            </a:r>
          </a:p>
        </p:txBody>
      </p:sp>
      <p:pic>
        <p:nvPicPr>
          <p:cNvPr id="7" name="Grafik 6" descr="Ein Bild, das Text, Buch enthält.&#10;&#10;Automatisch generierte Beschreibung">
            <a:extLst>
              <a:ext uri="{FF2B5EF4-FFF2-40B4-BE49-F238E27FC236}">
                <a16:creationId xmlns:a16="http://schemas.microsoft.com/office/drawing/2014/main" id="{51ADA36E-53FD-454F-838E-CCBD7DC463A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9" name="officeArt object">
            <a:extLst>
              <a:ext uri="{FF2B5EF4-FFF2-40B4-BE49-F238E27FC236}">
                <a16:creationId xmlns:a16="http://schemas.microsoft.com/office/drawing/2014/main" id="{20077CA0-2735-684A-85B9-AFD9658C8EE8}"/>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24" name="Titel 1">
            <a:extLst>
              <a:ext uri="{FF2B5EF4-FFF2-40B4-BE49-F238E27FC236}">
                <a16:creationId xmlns:a16="http://schemas.microsoft.com/office/drawing/2014/main" id="{EB3D855E-4302-4B43-AD21-60E4661DD889}"/>
              </a:ext>
            </a:extLst>
          </p:cNvPr>
          <p:cNvSpPr txBox="1">
            <a:spLocks/>
          </p:cNvSpPr>
          <p:nvPr/>
        </p:nvSpPr>
        <p:spPr>
          <a:xfrm>
            <a:off x="2441603" y="2939119"/>
            <a:ext cx="5167017"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3 Versprechen eingelöst</a:t>
            </a:r>
          </a:p>
        </p:txBody>
      </p:sp>
      <p:pic>
        <p:nvPicPr>
          <p:cNvPr id="5" name="Grafik 4" descr="Sterne">
            <a:extLst>
              <a:ext uri="{FF2B5EF4-FFF2-40B4-BE49-F238E27FC236}">
                <a16:creationId xmlns:a16="http://schemas.microsoft.com/office/drawing/2014/main" id="{B5D3B7F5-5A39-E046-86F8-1BA4FB0F22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2775" y="1909242"/>
            <a:ext cx="2570919" cy="2570919"/>
          </a:xfrm>
          <a:prstGeom prst="rect">
            <a:avLst/>
          </a:prstGeom>
        </p:spPr>
      </p:pic>
    </p:spTree>
    <p:extLst>
      <p:ext uri="{BB962C8B-B14F-4D97-AF65-F5344CB8AC3E}">
        <p14:creationId xmlns:p14="http://schemas.microsoft.com/office/powerpoint/2010/main" val="197061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998646-DF63-0C4A-98AC-D002BA0030E1}"/>
              </a:ext>
            </a:extLst>
          </p:cNvPr>
          <p:cNvSpPr>
            <a:spLocks noGrp="1"/>
          </p:cNvSpPr>
          <p:nvPr>
            <p:ph type="ctrTitle"/>
          </p:nvPr>
        </p:nvSpPr>
        <p:spPr>
          <a:xfrm>
            <a:off x="462087" y="852477"/>
            <a:ext cx="11527134" cy="2954720"/>
          </a:xfrm>
        </p:spPr>
        <p:txBody>
          <a:bodyPr>
            <a:noAutofit/>
          </a:bodyPr>
          <a:lstStyle/>
          <a:p>
            <a:r>
              <a:rPr lang="de-DE" sz="8000">
                <a:solidFill>
                  <a:schemeClr val="bg1"/>
                </a:solidFill>
                <a:latin typeface="Impact" panose="020B0806030902050204" pitchFamily="34" charset="0"/>
              </a:rPr>
              <a:t>Ich bin drin. </a:t>
            </a:r>
            <a:br>
              <a:rPr lang="de-DE" sz="8000">
                <a:solidFill>
                  <a:schemeClr val="bg1"/>
                </a:solidFill>
                <a:latin typeface="Impact" panose="020B0806030902050204" pitchFamily="34" charset="0"/>
              </a:rPr>
            </a:br>
            <a:r>
              <a:rPr lang="de-DE" sz="8000">
                <a:solidFill>
                  <a:schemeClr val="bg1"/>
                </a:solidFill>
                <a:latin typeface="Impact" panose="020B0806030902050204" pitchFamily="34" charset="0"/>
              </a:rPr>
              <a:t>Und jetzt?</a:t>
            </a:r>
          </a:p>
        </p:txBody>
      </p:sp>
      <p:pic>
        <p:nvPicPr>
          <p:cNvPr id="3" name="Grafik 2" descr="Ein Bild, das Text, Buch enthält.&#10;&#10;Automatisch generierte Beschreibung">
            <a:extLst>
              <a:ext uri="{FF2B5EF4-FFF2-40B4-BE49-F238E27FC236}">
                <a16:creationId xmlns:a16="http://schemas.microsoft.com/office/drawing/2014/main" id="{B9EC593F-1090-C247-A510-5C972CD1B62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 name="officeArt object">
            <a:extLst>
              <a:ext uri="{FF2B5EF4-FFF2-40B4-BE49-F238E27FC236}">
                <a16:creationId xmlns:a16="http://schemas.microsoft.com/office/drawing/2014/main" id="{9FD21013-837A-4742-AD6B-816BD1D7A693}"/>
              </a:ext>
            </a:extLst>
          </p:cNvPr>
          <p:cNvSpPr/>
          <p:nvPr/>
        </p:nvSpPr>
        <p:spPr>
          <a:xfrm flipH="1">
            <a:off x="7508297" y="2655276"/>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5" name="officeArt object">
            <a:extLst>
              <a:ext uri="{FF2B5EF4-FFF2-40B4-BE49-F238E27FC236}">
                <a16:creationId xmlns:a16="http://schemas.microsoft.com/office/drawing/2014/main" id="{E4357AA6-0404-1A4F-B9F0-6D82BBDE3B1D}"/>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6" name="officeArt object">
            <a:extLst>
              <a:ext uri="{FF2B5EF4-FFF2-40B4-BE49-F238E27FC236}">
                <a16:creationId xmlns:a16="http://schemas.microsoft.com/office/drawing/2014/main" id="{97BF256F-4036-EC49-8DB5-E493894AE6BF}"/>
              </a:ext>
            </a:extLst>
          </p:cNvPr>
          <p:cNvSpPr/>
          <p:nvPr/>
        </p:nvSpPr>
        <p:spPr>
          <a:xfrm flipH="1">
            <a:off x="5081953" y="4197825"/>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4186638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8" name="officeArt object">
            <a:extLst>
              <a:ext uri="{FF2B5EF4-FFF2-40B4-BE49-F238E27FC236}">
                <a16:creationId xmlns:a16="http://schemas.microsoft.com/office/drawing/2014/main" id="{9D14563A-CAB2-F740-AC50-DED09704E1AA}"/>
              </a:ext>
            </a:extLst>
          </p:cNvPr>
          <p:cNvSpPr/>
          <p:nvPr/>
        </p:nvSpPr>
        <p:spPr>
          <a:xfrm flipH="1">
            <a:off x="-239801" y="-259567"/>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7" name="Grafik 6" descr="Ein Bild, das Text, Buch enthält.&#10;&#10;Automatisch generierte Beschreibung">
            <a:extLst>
              <a:ext uri="{FF2B5EF4-FFF2-40B4-BE49-F238E27FC236}">
                <a16:creationId xmlns:a16="http://schemas.microsoft.com/office/drawing/2014/main" id="{51ADA36E-53FD-454F-838E-CCBD7DC463A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9" name="officeArt object">
            <a:extLst>
              <a:ext uri="{FF2B5EF4-FFF2-40B4-BE49-F238E27FC236}">
                <a16:creationId xmlns:a16="http://schemas.microsoft.com/office/drawing/2014/main" id="{20077CA0-2735-684A-85B9-AFD9658C8EE8}"/>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24" name="Titel 1">
            <a:extLst>
              <a:ext uri="{FF2B5EF4-FFF2-40B4-BE49-F238E27FC236}">
                <a16:creationId xmlns:a16="http://schemas.microsoft.com/office/drawing/2014/main" id="{EB3D855E-4302-4B43-AD21-60E4661DD889}"/>
              </a:ext>
            </a:extLst>
          </p:cNvPr>
          <p:cNvSpPr txBox="1">
            <a:spLocks/>
          </p:cNvSpPr>
          <p:nvPr/>
        </p:nvSpPr>
        <p:spPr>
          <a:xfrm>
            <a:off x="2013181" y="2525905"/>
            <a:ext cx="4887159"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Mehr </a:t>
            </a:r>
            <a:b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br>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Flexibilität</a:t>
            </a:r>
          </a:p>
        </p:txBody>
      </p:sp>
      <p:sp>
        <p:nvSpPr>
          <p:cNvPr id="10" name="Titel 1">
            <a:extLst>
              <a:ext uri="{FF2B5EF4-FFF2-40B4-BE49-F238E27FC236}">
                <a16:creationId xmlns:a16="http://schemas.microsoft.com/office/drawing/2014/main" id="{26E8500A-1B48-B844-8915-A9F4FCCD93EA}"/>
              </a:ext>
            </a:extLst>
          </p:cNvPr>
          <p:cNvSpPr txBox="1">
            <a:spLocks/>
          </p:cNvSpPr>
          <p:nvPr/>
        </p:nvSpPr>
        <p:spPr>
          <a:xfrm>
            <a:off x="6962776" y="4144295"/>
            <a:ext cx="4887159"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geringere Fertigungstiefe</a:t>
            </a:r>
          </a:p>
        </p:txBody>
      </p:sp>
      <p:pic>
        <p:nvPicPr>
          <p:cNvPr id="6" name="Grafik 5" descr="Hase">
            <a:extLst>
              <a:ext uri="{FF2B5EF4-FFF2-40B4-BE49-F238E27FC236}">
                <a16:creationId xmlns:a16="http://schemas.microsoft.com/office/drawing/2014/main" id="{78BB331C-F860-234D-9824-30EAD738D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3845" y="3814427"/>
            <a:ext cx="914400" cy="914400"/>
          </a:xfrm>
          <a:prstGeom prst="rect">
            <a:avLst/>
          </a:prstGeom>
        </p:spPr>
      </p:pic>
      <p:pic>
        <p:nvPicPr>
          <p:cNvPr id="17" name="Grafik 16" descr="Hase">
            <a:extLst>
              <a:ext uri="{FF2B5EF4-FFF2-40B4-BE49-F238E27FC236}">
                <a16:creationId xmlns:a16="http://schemas.microsoft.com/office/drawing/2014/main" id="{052BB7D3-5D0F-F548-9E26-5D40213936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8000" y="4018982"/>
            <a:ext cx="914400" cy="914400"/>
          </a:xfrm>
          <a:prstGeom prst="rect">
            <a:avLst/>
          </a:prstGeom>
        </p:spPr>
      </p:pic>
      <p:pic>
        <p:nvPicPr>
          <p:cNvPr id="18" name="Grafik 17" descr="Hase">
            <a:extLst>
              <a:ext uri="{FF2B5EF4-FFF2-40B4-BE49-F238E27FC236}">
                <a16:creationId xmlns:a16="http://schemas.microsoft.com/office/drawing/2014/main" id="{93E34387-2E36-EA42-925A-2C97626539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7511" y="3662812"/>
            <a:ext cx="914400" cy="914400"/>
          </a:xfrm>
          <a:prstGeom prst="rect">
            <a:avLst/>
          </a:prstGeom>
        </p:spPr>
      </p:pic>
      <p:pic>
        <p:nvPicPr>
          <p:cNvPr id="19" name="Grafik 18" descr="Hase">
            <a:extLst>
              <a:ext uri="{FF2B5EF4-FFF2-40B4-BE49-F238E27FC236}">
                <a16:creationId xmlns:a16="http://schemas.microsoft.com/office/drawing/2014/main" id="{A3DB0F88-D7F2-FA4F-9F82-2715C6821A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8000" y="3458275"/>
            <a:ext cx="914400" cy="914400"/>
          </a:xfrm>
          <a:prstGeom prst="rect">
            <a:avLst/>
          </a:prstGeom>
        </p:spPr>
      </p:pic>
      <p:pic>
        <p:nvPicPr>
          <p:cNvPr id="20" name="Grafik 19" descr="Hase">
            <a:extLst>
              <a:ext uri="{FF2B5EF4-FFF2-40B4-BE49-F238E27FC236}">
                <a16:creationId xmlns:a16="http://schemas.microsoft.com/office/drawing/2014/main" id="{0529DD0C-9557-8248-AF75-2CF18757E4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4137" y="4207348"/>
            <a:ext cx="914400" cy="914400"/>
          </a:xfrm>
          <a:prstGeom prst="rect">
            <a:avLst/>
          </a:prstGeom>
        </p:spPr>
      </p:pic>
      <p:pic>
        <p:nvPicPr>
          <p:cNvPr id="21" name="Grafik 20" descr="Hase">
            <a:extLst>
              <a:ext uri="{FF2B5EF4-FFF2-40B4-BE49-F238E27FC236}">
                <a16:creationId xmlns:a16="http://schemas.microsoft.com/office/drawing/2014/main" id="{9C9033D4-8043-6F44-BB70-F6743560E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6782" y="3871535"/>
            <a:ext cx="914400" cy="914400"/>
          </a:xfrm>
          <a:prstGeom prst="rect">
            <a:avLst/>
          </a:prstGeom>
        </p:spPr>
      </p:pic>
      <p:pic>
        <p:nvPicPr>
          <p:cNvPr id="22" name="Grafik 21" descr="Hase">
            <a:extLst>
              <a:ext uri="{FF2B5EF4-FFF2-40B4-BE49-F238E27FC236}">
                <a16:creationId xmlns:a16="http://schemas.microsoft.com/office/drawing/2014/main" id="{2F161E11-8D99-CD40-ACF5-DB12C98D2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9680" y="4327537"/>
            <a:ext cx="914400" cy="914400"/>
          </a:xfrm>
          <a:prstGeom prst="rect">
            <a:avLst/>
          </a:prstGeom>
        </p:spPr>
      </p:pic>
      <p:pic>
        <p:nvPicPr>
          <p:cNvPr id="23" name="Grafik 22" descr="Hase">
            <a:extLst>
              <a:ext uri="{FF2B5EF4-FFF2-40B4-BE49-F238E27FC236}">
                <a16:creationId xmlns:a16="http://schemas.microsoft.com/office/drawing/2014/main" id="{14C0F599-3689-5145-BA50-89D85FF592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8376" y="3457074"/>
            <a:ext cx="914400" cy="914400"/>
          </a:xfrm>
          <a:prstGeom prst="rect">
            <a:avLst/>
          </a:prstGeom>
        </p:spPr>
      </p:pic>
      <p:pic>
        <p:nvPicPr>
          <p:cNvPr id="24" name="Grafik 23" descr="Hase">
            <a:extLst>
              <a:ext uri="{FF2B5EF4-FFF2-40B4-BE49-F238E27FC236}">
                <a16:creationId xmlns:a16="http://schemas.microsoft.com/office/drawing/2014/main" id="{01DD863D-D2B3-8A4B-B851-2091B98C32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5187" y="3504012"/>
            <a:ext cx="914400" cy="914400"/>
          </a:xfrm>
          <a:prstGeom prst="rect">
            <a:avLst/>
          </a:prstGeom>
        </p:spPr>
      </p:pic>
      <p:pic>
        <p:nvPicPr>
          <p:cNvPr id="25" name="Grafik 24" descr="Hase">
            <a:extLst>
              <a:ext uri="{FF2B5EF4-FFF2-40B4-BE49-F238E27FC236}">
                <a16:creationId xmlns:a16="http://schemas.microsoft.com/office/drawing/2014/main" id="{A77B7CD7-0D9D-7B4D-9B7B-FD19FAE9D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4663" y="3158334"/>
            <a:ext cx="914400" cy="914400"/>
          </a:xfrm>
          <a:prstGeom prst="rect">
            <a:avLst/>
          </a:prstGeom>
        </p:spPr>
      </p:pic>
      <p:pic>
        <p:nvPicPr>
          <p:cNvPr id="13" name="Grafik 12" descr="Harter Zeilenumbruch">
            <a:extLst>
              <a:ext uri="{FF2B5EF4-FFF2-40B4-BE49-F238E27FC236}">
                <a16:creationId xmlns:a16="http://schemas.microsoft.com/office/drawing/2014/main" id="{23961AAD-BAA5-1347-982C-99A4ECD70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40165" y="2998686"/>
            <a:ext cx="914400" cy="914400"/>
          </a:xfrm>
          <a:prstGeom prst="rect">
            <a:avLst/>
          </a:prstGeom>
        </p:spPr>
      </p:pic>
    </p:spTree>
    <p:extLst>
      <p:ext uri="{BB962C8B-B14F-4D97-AF65-F5344CB8AC3E}">
        <p14:creationId xmlns:p14="http://schemas.microsoft.com/office/powerpoint/2010/main" val="3069053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pic>
        <p:nvPicPr>
          <p:cNvPr id="3" name="Grafik 2" descr="Ein Bild, das Text, Buch enthält.&#10;&#10;Automatisch generierte Beschreibung">
            <a:extLst>
              <a:ext uri="{FF2B5EF4-FFF2-40B4-BE49-F238E27FC236}">
                <a16:creationId xmlns:a16="http://schemas.microsoft.com/office/drawing/2014/main" id="{B9EC593F-1090-C247-A510-5C972CD1B62E}"/>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 name="officeArt object">
            <a:extLst>
              <a:ext uri="{FF2B5EF4-FFF2-40B4-BE49-F238E27FC236}">
                <a16:creationId xmlns:a16="http://schemas.microsoft.com/office/drawing/2014/main" id="{9FD21013-837A-4742-AD6B-816BD1D7A693}"/>
              </a:ext>
            </a:extLst>
          </p:cNvPr>
          <p:cNvSpPr/>
          <p:nvPr/>
        </p:nvSpPr>
        <p:spPr>
          <a:xfrm flipH="1">
            <a:off x="7508297" y="2655276"/>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5" name="officeArt object">
            <a:extLst>
              <a:ext uri="{FF2B5EF4-FFF2-40B4-BE49-F238E27FC236}">
                <a16:creationId xmlns:a16="http://schemas.microsoft.com/office/drawing/2014/main" id="{E4357AA6-0404-1A4F-B9F0-6D82BBDE3B1D}"/>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8" name="Grafik 7">
            <a:extLst>
              <a:ext uri="{FF2B5EF4-FFF2-40B4-BE49-F238E27FC236}">
                <a16:creationId xmlns:a16="http://schemas.microsoft.com/office/drawing/2014/main" id="{015A1C66-1ED9-9142-AA1E-2CFDC2768228}"/>
              </a:ext>
            </a:extLst>
          </p:cNvPr>
          <p:cNvPicPr>
            <a:picLocks noChangeAspect="1"/>
          </p:cNvPicPr>
          <p:nvPr/>
        </p:nvPicPr>
        <p:blipFill>
          <a:blip r:embed="rId4"/>
          <a:stretch>
            <a:fillRect/>
          </a:stretch>
        </p:blipFill>
        <p:spPr>
          <a:xfrm>
            <a:off x="3975771" y="868284"/>
            <a:ext cx="4638709" cy="4681413"/>
          </a:xfrm>
          <a:prstGeom prst="rect">
            <a:avLst/>
          </a:prstGeom>
        </p:spPr>
      </p:pic>
      <p:sp>
        <p:nvSpPr>
          <p:cNvPr id="6" name="officeArt object">
            <a:extLst>
              <a:ext uri="{FF2B5EF4-FFF2-40B4-BE49-F238E27FC236}">
                <a16:creationId xmlns:a16="http://schemas.microsoft.com/office/drawing/2014/main" id="{97BF256F-4036-EC49-8DB5-E493894AE6BF}"/>
              </a:ext>
            </a:extLst>
          </p:cNvPr>
          <p:cNvSpPr/>
          <p:nvPr/>
        </p:nvSpPr>
        <p:spPr>
          <a:xfrm flipH="1">
            <a:off x="5081953" y="4197825"/>
            <a:ext cx="5251254" cy="3234900"/>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46317409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1E1B82ABF415B48BF23F509058E533A" ma:contentTypeVersion="8" ma:contentTypeDescription="Ein neues Dokument erstellen." ma:contentTypeScope="" ma:versionID="5eaf6143a90709de9fc1faff16a157c6">
  <xsd:schema xmlns:xsd="http://www.w3.org/2001/XMLSchema" xmlns:xs="http://www.w3.org/2001/XMLSchema" xmlns:p="http://schemas.microsoft.com/office/2006/metadata/properties" xmlns:ns2="7aa4eee5-faa7-41e8-a326-e2811a920fe8" xmlns:ns3="75c71750-ea64-4423-aab6-63b8e8eb3d69" targetNamespace="http://schemas.microsoft.com/office/2006/metadata/properties" ma:root="true" ma:fieldsID="4a11f71c296d10aa788f33ebef58f177" ns2:_="" ns3:_="">
    <xsd:import namespace="7aa4eee5-faa7-41e8-a326-e2811a920fe8"/>
    <xsd:import namespace="75c71750-ea64-4423-aab6-63b8e8eb3d6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4eee5-faa7-41e8-a326-e2811a920f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71750-ea64-4423-aab6-63b8e8eb3d69"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06EB08-931C-4A3D-9E3D-C6288F4EBE17}">
  <ds:schemaRefs>
    <ds:schemaRef ds:uri="75c71750-ea64-4423-aab6-63b8e8eb3d69"/>
    <ds:schemaRef ds:uri="7aa4eee5-faa7-41e8-a326-e2811a920f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C0768C-8982-4362-9B21-C7B574A68043}">
  <ds:schemaRefs>
    <ds:schemaRef ds:uri="75c71750-ea64-4423-aab6-63b8e8eb3d69"/>
    <ds:schemaRef ds:uri="7aa4eee5-faa7-41e8-a326-e2811a920f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F13132C-637D-438A-9227-2F3618F429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43</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vt:lpstr>
      <vt:lpstr>PowerPoint Presentation</vt:lpstr>
      <vt:lpstr>AGENDA</vt:lpstr>
      <vt:lpstr>PowerPoint Presentation</vt:lpstr>
      <vt:lpstr>PowerPoint Presentation</vt:lpstr>
      <vt:lpstr>Wie alles begann</vt:lpstr>
      <vt:lpstr>PowerPoint Presentation</vt:lpstr>
      <vt:lpstr>Ich bin drin.  Und jetzt?</vt:lpstr>
      <vt:lpstr>PowerPoint Presentation</vt:lpstr>
      <vt:lpstr>PowerPoint Presentation</vt:lpstr>
      <vt:lpstr>PowerPoint Presentation</vt:lpstr>
      <vt:lpstr>Was muss ich  dafür tun?</vt:lpstr>
      <vt:lpstr>PowerPoint Presentation</vt:lpstr>
      <vt:lpstr>PowerPoint Presentation</vt:lpstr>
      <vt:lpstr>Was heißt jetzt  Cloud Native?</vt:lpstr>
      <vt:lpstr>PowerPoint Presentation</vt:lpstr>
      <vt:lpstr>PowerPoint Presentation</vt:lpstr>
      <vt:lpstr>SERVERLESS</vt:lpstr>
      <vt:lpstr>KEINE SERVER MEHR?</vt:lpstr>
      <vt:lpstr>WENIGER SERVER?</vt:lpstr>
      <vt:lpstr>PowerPoint Presentation</vt:lpstr>
      <vt:lpstr>PowerPoint Presentation</vt:lpstr>
      <vt:lpstr>PowerPoint Presentation</vt:lpstr>
      <vt:lpstr>NEUES PROGRAMMIER-           MODELL?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MORE SERVERS</dc:title>
  <dc:creator>Michael Abey</dc:creator>
  <cp:revision>1</cp:revision>
  <cp:lastPrinted>2019-01-23T09:45:23Z</cp:lastPrinted>
  <dcterms:created xsi:type="dcterms:W3CDTF">2019-01-07T09:17:32Z</dcterms:created>
  <dcterms:modified xsi:type="dcterms:W3CDTF">2019-04-17T07:04:20Z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0x01010031E1B82ABF415B48BF23F509058E533A</vt:lpwstr>
  </property>
</Properties>
</file>